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41"/>
  </p:notesMasterIdLst>
  <p:sldIdLst>
    <p:sldId id="300" r:id="rId3"/>
    <p:sldId id="259" r:id="rId4"/>
    <p:sldId id="260" r:id="rId5"/>
    <p:sldId id="261" r:id="rId6"/>
    <p:sldId id="304" r:id="rId7"/>
    <p:sldId id="262" r:id="rId8"/>
    <p:sldId id="263" r:id="rId9"/>
    <p:sldId id="264" r:id="rId10"/>
    <p:sldId id="305" r:id="rId11"/>
    <p:sldId id="306" r:id="rId12"/>
    <p:sldId id="303" r:id="rId13"/>
    <p:sldId id="307" r:id="rId14"/>
    <p:sldId id="308" r:id="rId15"/>
    <p:sldId id="309" r:id="rId16"/>
    <p:sldId id="310" r:id="rId17"/>
    <p:sldId id="265" r:id="rId18"/>
    <p:sldId id="266" r:id="rId19"/>
    <p:sldId id="267" r:id="rId20"/>
    <p:sldId id="273" r:id="rId21"/>
    <p:sldId id="268" r:id="rId22"/>
    <p:sldId id="269" r:id="rId23"/>
    <p:sldId id="270" r:id="rId24"/>
    <p:sldId id="271" r:id="rId25"/>
    <p:sldId id="272" r:id="rId26"/>
    <p:sldId id="274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97" r:id="rId38"/>
    <p:sldId id="298" r:id="rId39"/>
    <p:sldId id="29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89" autoAdjust="0"/>
    <p:restoredTop sz="77273" autoAdjust="0"/>
  </p:normalViewPr>
  <p:slideViewPr>
    <p:cSldViewPr snapToGrid="0" snapToObjects="1">
      <p:cViewPr varScale="1">
        <p:scale>
          <a:sx n="96" d="100"/>
          <a:sy n="96" d="100"/>
        </p:scale>
        <p:origin x="832" y="168"/>
      </p:cViewPr>
      <p:guideLst/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6031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5163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869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1189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5396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138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765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005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513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33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75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7389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3257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64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414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7770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55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95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5251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lang="en-US" baseline="0"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665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027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57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c03cd99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4c03cd99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92" name="Google Shape;92;g4c03cd9916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927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6210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3558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7061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54192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9751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1100"/>
            </a:pPr>
            <a:endParaRPr dirty="0"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7300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158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5923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7686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823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56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393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011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6911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c03cd991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4c03cd991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g4c03cd9916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487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3380AB9-5E02-224D-B291-E76A8C66C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6ADBE8E-61DF-0C40-8743-399CC7E25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85B578A-9464-2946-B322-AEC044C33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A1380A0-DEC7-424E-B5A8-06AF199B7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49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613AA7D-B0AC-7842-A5F5-B3FC33DD9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924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08BFD2F-3420-A943-B547-F12008197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8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84863"/>
            <a:ext cx="5181600" cy="3992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84863"/>
            <a:ext cx="5181600" cy="3992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D4D831F-BE33-F94E-A1C3-B66629DA8F6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45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1306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54517"/>
            <a:ext cx="5157787" cy="3235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1306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54517"/>
            <a:ext cx="5183188" cy="3235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2F3E026-F4BA-FF45-BCE6-35E7D86B52E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51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9844" y="6492277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4D6B45-09FB-1C40-8850-18C3D935D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59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AC46D19-DD50-604A-A98D-939A0B190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39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9B4F9B1-7478-C648-BBA7-ED68B36BD75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5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08A262E-A419-2840-B8D7-A71FA9C54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1E776B5-A6B8-2348-9AD0-2F395BE7389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91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10CD971-5492-264E-B5E5-D1DA8436D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11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169C6A8-1F71-9F4C-9122-ADE46B2A8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8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84863"/>
            <a:ext cx="5181600" cy="3992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84863"/>
            <a:ext cx="5181600" cy="3992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D2AFE7-0970-284B-A16E-9E917E94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1306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54517"/>
            <a:ext cx="5157787" cy="3235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1306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54517"/>
            <a:ext cx="5183188" cy="3235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438B93-DBD5-A847-9770-E834EC13DA5F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AE85DC5-5EC7-BD41-9564-5312F0778D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DA50C14-983A-304A-9903-55ACD560D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525245D9-B6F6-6747-9D6C-4F494D327E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B8F4BF2-3A7C-0646-B329-452EFD77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34482"/>
            <a:ext cx="10515600" cy="407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914398"/>
            <a:ext cx="12192000" cy="10758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5871"/>
            <a:ext cx="781048" cy="87576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435479" y="272251"/>
            <a:ext cx="7428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b="1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i="1" dirty="0" err="1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i="1" dirty="0">
              <a:solidFill>
                <a:prstClr val="black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16090" y="6392209"/>
            <a:ext cx="1696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8623"/>
            <a:ext cx="10515600" cy="407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435479" y="272251"/>
            <a:ext cx="7428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b="1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i="1" dirty="0" err="1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i="1" dirty="0">
              <a:solidFill>
                <a:prstClr val="black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914398"/>
            <a:ext cx="12192000" cy="10758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5871"/>
            <a:ext cx="781048" cy="875765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A4F6C0F-C505-774B-9053-8B080E112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392209"/>
            <a:ext cx="1752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4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400.png"/><Relationship Id="rId10" Type="http://schemas.openxmlformats.org/officeDocument/2006/relationships/image" Target="../media/image481.png"/><Relationship Id="rId4" Type="http://schemas.openxmlformats.org/officeDocument/2006/relationships/image" Target="../media/image74.png"/><Relationship Id="rId9" Type="http://schemas.openxmlformats.org/officeDocument/2006/relationships/image" Target="../media/image4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80.png"/><Relationship Id="rId18" Type="http://schemas.openxmlformats.org/officeDocument/2006/relationships/image" Target="../media/image730.png"/><Relationship Id="rId3" Type="http://schemas.openxmlformats.org/officeDocument/2006/relationships/image" Target="../media/image590.png"/><Relationship Id="rId21" Type="http://schemas.openxmlformats.org/officeDocument/2006/relationships/image" Target="../media/image760.png"/><Relationship Id="rId7" Type="http://schemas.openxmlformats.org/officeDocument/2006/relationships/image" Target="../media/image630.png"/><Relationship Id="rId12" Type="http://schemas.openxmlformats.org/officeDocument/2006/relationships/image" Target="../media/image4.emf"/><Relationship Id="rId17" Type="http://schemas.openxmlformats.org/officeDocument/2006/relationships/image" Target="../media/image720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10.png"/><Relationship Id="rId20" Type="http://schemas.openxmlformats.org/officeDocument/2006/relationships/image" Target="../media/image7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24" Type="http://schemas.openxmlformats.org/officeDocument/2006/relationships/image" Target="../media/image79.png"/><Relationship Id="rId5" Type="http://schemas.openxmlformats.org/officeDocument/2006/relationships/image" Target="../media/image610.png"/><Relationship Id="rId15" Type="http://schemas.openxmlformats.org/officeDocument/2006/relationships/image" Target="../media/image77.png"/><Relationship Id="rId23" Type="http://schemas.openxmlformats.org/officeDocument/2006/relationships/image" Target="../media/image780.png"/><Relationship Id="rId10" Type="http://schemas.openxmlformats.org/officeDocument/2006/relationships/image" Target="../media/image660.png"/><Relationship Id="rId19" Type="http://schemas.openxmlformats.org/officeDocument/2006/relationships/image" Target="../media/image74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Relationship Id="rId14" Type="http://schemas.openxmlformats.org/officeDocument/2006/relationships/image" Target="../media/image690.png"/><Relationship Id="rId22" Type="http://schemas.openxmlformats.org/officeDocument/2006/relationships/image" Target="../media/image7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470.pn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12" Type="http://schemas.openxmlformats.org/officeDocument/2006/relationships/image" Target="../media/image96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95.png"/><Relationship Id="rId5" Type="http://schemas.openxmlformats.org/officeDocument/2006/relationships/image" Target="../media/image82.png"/><Relationship Id="rId15" Type="http://schemas.openxmlformats.org/officeDocument/2006/relationships/image" Target="../media/image98.png"/><Relationship Id="rId10" Type="http://schemas.openxmlformats.org/officeDocument/2006/relationships/image" Target="../media/image94.png"/><Relationship Id="rId4" Type="http://schemas.openxmlformats.org/officeDocument/2006/relationships/image" Target="../media/image81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86.png"/><Relationship Id="rId3" Type="http://schemas.openxmlformats.org/officeDocument/2006/relationships/image" Target="../media/image77.png"/><Relationship Id="rId21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0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105.png"/><Relationship Id="rId24" Type="http://schemas.openxmlformats.org/officeDocument/2006/relationships/image" Target="../media/image115.png"/><Relationship Id="rId5" Type="http://schemas.openxmlformats.org/officeDocument/2006/relationships/image" Target="../media/image82.png"/><Relationship Id="rId15" Type="http://schemas.openxmlformats.org/officeDocument/2006/relationships/image" Target="../media/image109.png"/><Relationship Id="rId23" Type="http://schemas.openxmlformats.org/officeDocument/2006/relationships/image" Target="../media/image114.png"/><Relationship Id="rId10" Type="http://schemas.openxmlformats.org/officeDocument/2006/relationships/image" Target="../media/image104.png"/><Relationship Id="rId19" Type="http://schemas.openxmlformats.org/officeDocument/2006/relationships/image" Target="../media/image112.png"/><Relationship Id="rId4" Type="http://schemas.openxmlformats.org/officeDocument/2006/relationships/image" Target="../media/image81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20.png"/><Relationship Id="rId26" Type="http://schemas.openxmlformats.org/officeDocument/2006/relationships/image" Target="../media/image127.png"/><Relationship Id="rId3" Type="http://schemas.openxmlformats.org/officeDocument/2006/relationships/image" Target="../media/image77.png"/><Relationship Id="rId21" Type="http://schemas.openxmlformats.org/officeDocument/2006/relationships/image" Target="../media/image123.png"/><Relationship Id="rId7" Type="http://schemas.openxmlformats.org/officeDocument/2006/relationships/image" Target="../media/image116.png"/><Relationship Id="rId12" Type="http://schemas.openxmlformats.org/officeDocument/2006/relationships/image" Target="../media/image106.png"/><Relationship Id="rId17" Type="http://schemas.openxmlformats.org/officeDocument/2006/relationships/image" Target="../media/image119.png"/><Relationship Id="rId25" Type="http://schemas.openxmlformats.org/officeDocument/2006/relationships/image" Target="../media/image126.png"/><Relationship Id="rId33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105.png"/><Relationship Id="rId24" Type="http://schemas.openxmlformats.org/officeDocument/2006/relationships/image" Target="../media/image125.png"/><Relationship Id="rId32" Type="http://schemas.openxmlformats.org/officeDocument/2006/relationships/image" Target="../media/image128.png"/><Relationship Id="rId5" Type="http://schemas.openxmlformats.org/officeDocument/2006/relationships/image" Target="../media/image82.png"/><Relationship Id="rId15" Type="http://schemas.openxmlformats.org/officeDocument/2006/relationships/image" Target="../media/image117.png"/><Relationship Id="rId23" Type="http://schemas.openxmlformats.org/officeDocument/2006/relationships/image" Target="../media/image124.png"/><Relationship Id="rId28" Type="http://schemas.openxmlformats.org/officeDocument/2006/relationships/image" Target="../media/image97.png"/><Relationship Id="rId10" Type="http://schemas.openxmlformats.org/officeDocument/2006/relationships/image" Target="../media/image104.png"/><Relationship Id="rId19" Type="http://schemas.openxmlformats.org/officeDocument/2006/relationships/image" Target="../media/image121.png"/><Relationship Id="rId31" Type="http://schemas.openxmlformats.org/officeDocument/2006/relationships/image" Target="../media/image115.png"/><Relationship Id="rId4" Type="http://schemas.openxmlformats.org/officeDocument/2006/relationships/image" Target="../media/image81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87.png"/><Relationship Id="rId27" Type="http://schemas.openxmlformats.org/officeDocument/2006/relationships/image" Target="../media/image88.png"/><Relationship Id="rId30" Type="http://schemas.openxmlformats.org/officeDocument/2006/relationships/image" Target="../media/image114.png"/><Relationship Id="rId8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7.png"/><Relationship Id="rId18" Type="http://schemas.openxmlformats.org/officeDocument/2006/relationships/image" Target="../media/image132.png"/><Relationship Id="rId3" Type="http://schemas.openxmlformats.org/officeDocument/2006/relationships/image" Target="../media/image77.png"/><Relationship Id="rId21" Type="http://schemas.openxmlformats.org/officeDocument/2006/relationships/image" Target="../media/image480.png"/><Relationship Id="rId7" Type="http://schemas.openxmlformats.org/officeDocument/2006/relationships/image" Target="../media/image101.png"/><Relationship Id="rId12" Type="http://schemas.openxmlformats.org/officeDocument/2006/relationships/image" Target="../media/image122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89.png"/><Relationship Id="rId23" Type="http://schemas.openxmlformats.org/officeDocument/2006/relationships/image" Target="../media/image500.png"/><Relationship Id="rId10" Type="http://schemas.openxmlformats.org/officeDocument/2006/relationships/image" Target="../media/image85.png"/><Relationship Id="rId19" Type="http://schemas.openxmlformats.org/officeDocument/2006/relationships/image" Target="../media/image133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Relationship Id="rId22" Type="http://schemas.openxmlformats.org/officeDocument/2006/relationships/image" Target="../media/image4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87.png"/><Relationship Id="rId18" Type="http://schemas.openxmlformats.org/officeDocument/2006/relationships/image" Target="../media/image140.png"/><Relationship Id="rId3" Type="http://schemas.openxmlformats.org/officeDocument/2006/relationships/image" Target="../media/image77.png"/><Relationship Id="rId21" Type="http://schemas.openxmlformats.org/officeDocument/2006/relationships/image" Target="../media/image520.png"/><Relationship Id="rId7" Type="http://schemas.openxmlformats.org/officeDocument/2006/relationships/image" Target="../media/image136.png"/><Relationship Id="rId12" Type="http://schemas.openxmlformats.org/officeDocument/2006/relationships/image" Target="../media/image138.png"/><Relationship Id="rId17" Type="http://schemas.openxmlformats.org/officeDocument/2006/relationships/image" Target="../media/image51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70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19" Type="http://schemas.openxmlformats.org/officeDocument/2006/relationships/image" Target="../media/image141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Relationship Id="rId22" Type="http://schemas.openxmlformats.org/officeDocument/2006/relationships/image" Target="../media/image5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77.png"/><Relationship Id="rId21" Type="http://schemas.openxmlformats.org/officeDocument/2006/relationships/image" Target="../media/image153.png"/><Relationship Id="rId7" Type="http://schemas.openxmlformats.org/officeDocument/2006/relationships/image" Target="../media/image90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11" Type="http://schemas.openxmlformats.org/officeDocument/2006/relationships/image" Target="../media/image143.png"/><Relationship Id="rId5" Type="http://schemas.openxmlformats.org/officeDocument/2006/relationships/image" Target="../media/image570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1.png"/><Relationship Id="rId4" Type="http://schemas.openxmlformats.org/officeDocument/2006/relationships/image" Target="../media/image560.png"/><Relationship Id="rId9" Type="http://schemas.openxmlformats.org/officeDocument/2006/relationships/image" Target="../media/image139.png"/><Relationship Id="rId14" Type="http://schemas.openxmlformats.org/officeDocument/2006/relationships/image" Target="../media/image1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5.png"/><Relationship Id="rId18" Type="http://schemas.openxmlformats.org/officeDocument/2006/relationships/image" Target="../media/image156.png"/><Relationship Id="rId26" Type="http://schemas.openxmlformats.org/officeDocument/2006/relationships/image" Target="../media/image530.png"/><Relationship Id="rId3" Type="http://schemas.openxmlformats.org/officeDocument/2006/relationships/image" Target="../media/image77.png"/><Relationship Id="rId21" Type="http://schemas.openxmlformats.org/officeDocument/2006/relationships/image" Target="../media/image159.png"/><Relationship Id="rId7" Type="http://schemas.openxmlformats.org/officeDocument/2006/relationships/image" Target="../media/image90.png"/><Relationship Id="rId12" Type="http://schemas.openxmlformats.org/officeDocument/2006/relationships/image" Target="../media/image144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0.png"/><Relationship Id="rId11" Type="http://schemas.openxmlformats.org/officeDocument/2006/relationships/image" Target="../media/image143.png"/><Relationship Id="rId24" Type="http://schemas.openxmlformats.org/officeDocument/2006/relationships/image" Target="../media/image162.png"/><Relationship Id="rId5" Type="http://schemas.openxmlformats.org/officeDocument/2006/relationships/image" Target="../media/image570.png"/><Relationship Id="rId15" Type="http://schemas.openxmlformats.org/officeDocument/2006/relationships/image" Target="../media/image147.png"/><Relationship Id="rId23" Type="http://schemas.openxmlformats.org/officeDocument/2006/relationships/image" Target="../media/image161.png"/><Relationship Id="rId10" Type="http://schemas.openxmlformats.org/officeDocument/2006/relationships/image" Target="../media/image142.png"/><Relationship Id="rId19" Type="http://schemas.openxmlformats.org/officeDocument/2006/relationships/image" Target="../media/image157.png"/><Relationship Id="rId9" Type="http://schemas.openxmlformats.org/officeDocument/2006/relationships/image" Target="../media/image139.png"/><Relationship Id="rId14" Type="http://schemas.openxmlformats.org/officeDocument/2006/relationships/image" Target="../media/image146.png"/><Relationship Id="rId4" Type="http://schemas.openxmlformats.org/officeDocument/2006/relationships/image" Target="../media/image560.png"/><Relationship Id="rId22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0.png"/><Relationship Id="rId13" Type="http://schemas.openxmlformats.org/officeDocument/2006/relationships/image" Target="../media/image1750.png"/><Relationship Id="rId18" Type="http://schemas.openxmlformats.org/officeDocument/2006/relationships/image" Target="../media/image1800.png"/><Relationship Id="rId3" Type="http://schemas.openxmlformats.org/officeDocument/2006/relationships/image" Target="../media/image1651.png"/><Relationship Id="rId7" Type="http://schemas.openxmlformats.org/officeDocument/2006/relationships/image" Target="../media/image1690.png"/><Relationship Id="rId12" Type="http://schemas.openxmlformats.org/officeDocument/2006/relationships/image" Target="../media/image1740.png"/><Relationship Id="rId17" Type="http://schemas.openxmlformats.org/officeDocument/2006/relationships/image" Target="../media/image179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0.png"/><Relationship Id="rId11" Type="http://schemas.openxmlformats.org/officeDocument/2006/relationships/image" Target="../media/image1730.png"/><Relationship Id="rId5" Type="http://schemas.openxmlformats.org/officeDocument/2006/relationships/image" Target="../media/image1671.png"/><Relationship Id="rId15" Type="http://schemas.openxmlformats.org/officeDocument/2006/relationships/image" Target="../media/image1770.png"/><Relationship Id="rId10" Type="http://schemas.openxmlformats.org/officeDocument/2006/relationships/image" Target="../media/image1720.png"/><Relationship Id="rId19" Type="http://schemas.openxmlformats.org/officeDocument/2006/relationships/image" Target="../media/image181.png"/><Relationship Id="rId4" Type="http://schemas.openxmlformats.org/officeDocument/2006/relationships/image" Target="../media/image1661.png"/><Relationship Id="rId9" Type="http://schemas.openxmlformats.org/officeDocument/2006/relationships/image" Target="../media/image1710.png"/><Relationship Id="rId14" Type="http://schemas.openxmlformats.org/officeDocument/2006/relationships/image" Target="../media/image17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8.png"/><Relationship Id="rId3" Type="http://schemas.openxmlformats.org/officeDocument/2006/relationships/image" Target="../media/image182.png"/><Relationship Id="rId21" Type="http://schemas.openxmlformats.org/officeDocument/2006/relationships/image" Target="../media/image201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95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19" Type="http://schemas.openxmlformats.org/officeDocument/2006/relationships/image" Target="../media/image19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204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20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19" Type="http://schemas.openxmlformats.org/officeDocument/2006/relationships/image" Target="../media/image205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207.png"/><Relationship Id="rId3" Type="http://schemas.openxmlformats.org/officeDocument/2006/relationships/image" Target="../media/image182.png"/><Relationship Id="rId21" Type="http://schemas.openxmlformats.org/officeDocument/2006/relationships/image" Target="../media/image210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206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9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19" Type="http://schemas.openxmlformats.org/officeDocument/2006/relationships/image" Target="../media/image20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6.png"/><Relationship Id="rId18" Type="http://schemas.openxmlformats.org/officeDocument/2006/relationships/image" Target="../media/image224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12" Type="http://schemas.openxmlformats.org/officeDocument/2006/relationships/image" Target="../media/image164.png"/><Relationship Id="rId17" Type="http://schemas.openxmlformats.org/officeDocument/2006/relationships/image" Target="../media/image22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5" Type="http://schemas.openxmlformats.org/officeDocument/2006/relationships/image" Target="../media/image221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164.png"/><Relationship Id="rId18" Type="http://schemas.openxmlformats.org/officeDocument/2006/relationships/image" Target="../media/image229.png"/><Relationship Id="rId3" Type="http://schemas.openxmlformats.org/officeDocument/2006/relationships/image" Target="../media/image224.png"/><Relationship Id="rId21" Type="http://schemas.openxmlformats.org/officeDocument/2006/relationships/image" Target="../media/image223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28.pn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7.png"/><Relationship Id="rId10" Type="http://schemas.openxmlformats.org/officeDocument/2006/relationships/image" Target="../media/image217.png"/><Relationship Id="rId19" Type="http://schemas.openxmlformats.org/officeDocument/2006/relationships/image" Target="../media/image221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164.png"/><Relationship Id="rId18" Type="http://schemas.openxmlformats.org/officeDocument/2006/relationships/image" Target="../media/image229.png"/><Relationship Id="rId26" Type="http://schemas.openxmlformats.org/officeDocument/2006/relationships/image" Target="../media/image223.png"/><Relationship Id="rId3" Type="http://schemas.openxmlformats.org/officeDocument/2006/relationships/image" Target="../media/image224.png"/><Relationship Id="rId21" Type="http://schemas.openxmlformats.org/officeDocument/2006/relationships/image" Target="../media/image232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0.png"/><Relationship Id="rId25" Type="http://schemas.openxmlformats.org/officeDocument/2006/relationships/image" Target="../media/image22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28.png"/><Relationship Id="rId20" Type="http://schemas.openxmlformats.org/officeDocument/2006/relationships/image" Target="../media/image2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21.png"/><Relationship Id="rId5" Type="http://schemas.openxmlformats.org/officeDocument/2006/relationships/image" Target="../media/image212.png"/><Relationship Id="rId15" Type="http://schemas.openxmlformats.org/officeDocument/2006/relationships/image" Target="../media/image227.png"/><Relationship Id="rId23" Type="http://schemas.openxmlformats.org/officeDocument/2006/relationships/image" Target="../media/image234.png"/><Relationship Id="rId10" Type="http://schemas.openxmlformats.org/officeDocument/2006/relationships/image" Target="../media/image217.png"/><Relationship Id="rId19" Type="http://schemas.openxmlformats.org/officeDocument/2006/relationships/image" Target="../media/image230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6.png"/><Relationship Id="rId22" Type="http://schemas.openxmlformats.org/officeDocument/2006/relationships/image" Target="../media/image2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4.emf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70.png"/><Relationship Id="rId7" Type="http://schemas.openxmlformats.org/officeDocument/2006/relationships/image" Target="../media/image8.png"/><Relationship Id="rId12" Type="http://schemas.openxmlformats.org/officeDocument/2006/relationships/image" Target="../media/image4.emf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24.png"/><Relationship Id="rId23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3" Type="http://schemas.openxmlformats.org/officeDocument/2006/relationships/image" Target="../media/image31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0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2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1127448" y="1814964"/>
            <a:ext cx="99371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3600" dirty="0"/>
              <a:t>Deep Learning</a:t>
            </a:r>
            <a:br>
              <a:rPr lang="en-US" sz="3600" dirty="0"/>
            </a:br>
            <a:r>
              <a:rPr lang="en-US" sz="3600" dirty="0"/>
              <a:t>CS60010</a:t>
            </a:r>
            <a:endParaRPr sz="3600" i="1"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2895600" y="3645024"/>
            <a:ext cx="6400800" cy="199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None/>
            </a:pPr>
            <a:r>
              <a:rPr lang="en-US" sz="2000" b="1" dirty="0">
                <a:solidFill>
                  <a:srgbClr val="000099"/>
                </a:solidFill>
              </a:rPr>
              <a:t>Abir Das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Assistant Professor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Computer Science and Engineering Department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Indian Institute of Technology Kharagpur</a:t>
            </a:r>
            <a:endParaRPr sz="2000" dirty="0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 sz="2000" dirty="0">
              <a:solidFill>
                <a:srgbClr val="3F3F3F"/>
              </a:solidFill>
            </a:endParaRPr>
          </a:p>
          <a:p>
            <a:pPr lvl="0">
              <a:lnSpc>
                <a:spcPct val="80000"/>
              </a:lnSpc>
              <a:spcBef>
                <a:spcPts val="400"/>
              </a:spcBef>
              <a:buClr>
                <a:srgbClr val="3F3F3F"/>
              </a:buClr>
              <a:buSzPts val="2000"/>
            </a:pPr>
            <a:r>
              <a:rPr lang="en-US" sz="2000" dirty="0">
                <a:solidFill>
                  <a:srgbClr val="3F3F3F"/>
                </a:solidFill>
              </a:rPr>
              <a:t>http://cse.iitkgp.ac.in/~adas/</a:t>
            </a:r>
            <a:endParaRPr sz="20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322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674557" y="832857"/>
            <a:ext cx="10088381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 Learning Algorithm </a:t>
            </a:r>
            <a:r>
              <a:rPr lang="mr-IN" sz="3200" dirty="0">
                <a:solidFill>
                  <a:srgbClr val="434343"/>
                </a:solidFill>
              </a:rPr>
              <a:t>–</a:t>
            </a:r>
            <a:r>
              <a:rPr lang="en-US" sz="3200" dirty="0">
                <a:solidFill>
                  <a:srgbClr val="434343"/>
                </a:solidFill>
              </a:rPr>
              <a:t> Convergence Proof</a:t>
            </a:r>
            <a:endParaRPr sz="3200" dirty="0">
              <a:solidFill>
                <a:srgbClr val="434343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17785" y="1506446"/>
                <a:ext cx="11556430" cy="5209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Thus a simple classification rule 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i="1" smtClean="0">
                        <a:latin typeface="Cambria Math" charset="0"/>
                      </a:rPr>
                      <m:t>𝒙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&gt;0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For simplicity, let us assume that the hyperplane passes through origin </a:t>
                </a:r>
                <a:r>
                  <a:rPr lang="mr-IN" sz="2400" dirty="0"/>
                  <a:t>–</a:t>
                </a:r>
                <a:r>
                  <a:rPr lang="en-US" sz="2400" dirty="0"/>
                  <a:t> This does not affect the problem in our hand as it just shifts the origin. But that means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𝑏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. Thus the classification rule becomes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𝑠𝑔𝑛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∀(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There may not exist such hyperplane that can separate two sets of data. If it exists then the data is known to be linearly separable.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A more formal definition is </a:t>
                </a:r>
                <a:r>
                  <a:rPr lang="mr-IN" sz="2400" dirty="0"/>
                  <a:t>–</a:t>
                </a:r>
                <a:r>
                  <a:rPr lang="en-US" sz="2400" dirty="0"/>
                  <a:t> Two sets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2400" dirty="0"/>
                  <a:t> dimensional points are said to be linearly separable if there exists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𝑑</m:t>
                    </m:r>
                    <m:r>
                      <a:rPr lang="en-US" sz="2400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sz="2400" dirty="0"/>
                  <a:t> real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⋯,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such that every point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𝒙</m:t>
                    </m:r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</a:rPr>
                          <m:t>⋯,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2400" dirty="0"/>
                  <a:t>, satisfies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𝑠𝑔𝑛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and every point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𝒙</m:t>
                    </m:r>
                    <m:r>
                      <a:rPr lang="en-US" sz="240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charset="0"/>
                      </a:rPr>
                      <m:t>∈</m:t>
                    </m:r>
                    <m:r>
                      <a:rPr lang="en-US" sz="24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dirty="0"/>
                  <a:t>, satisfies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𝑠𝑔𝑛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sz="2400" dirty="0"/>
                  <a:t>, </a:t>
                </a:r>
              </a:p>
              <a:p>
                <a:endParaRPr lang="en-US" sz="17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5" y="1506446"/>
                <a:ext cx="11556430" cy="5209888"/>
              </a:xfrm>
              <a:prstGeom prst="rect">
                <a:avLst/>
              </a:prstGeom>
              <a:blipFill rotWithShape="0">
                <a:blip r:embed="rId3"/>
                <a:stretch>
                  <a:fillRect l="-686" t="-936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B99D9-BC73-1744-AF70-27D2C9FAAC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2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674557" y="832857"/>
            <a:ext cx="10088381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 Learning Algorithm </a:t>
            </a:r>
            <a:r>
              <a:rPr lang="mr-IN" sz="3200" dirty="0">
                <a:solidFill>
                  <a:srgbClr val="434343"/>
                </a:solidFill>
              </a:rPr>
              <a:t>–</a:t>
            </a:r>
            <a:r>
              <a:rPr lang="en-US" sz="3200" dirty="0">
                <a:solidFill>
                  <a:srgbClr val="434343"/>
                </a:solidFill>
              </a:rPr>
              <a:t> Convergence Proof</a:t>
            </a:r>
            <a:endParaRPr sz="3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80868" y="1415979"/>
                <a:ext cx="12011132" cy="4266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Without loss of generalization we will also assume the following while proving the convergence theorem.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We normalize all the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IN" sz="2400" dirty="0"/>
                  <a:t>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𝑚𝑎𝑥</m:t>
                        </m:r>
                        <m:r>
                          <a:rPr lang="en-US" sz="2400" b="1" i="1" smtClean="0">
                            <a:latin typeface="Cambria Math" charset="0"/>
                          </a:rPr>
                          <m:t> ||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||=1</m:t>
                    </m:r>
                  </m:oMath>
                </a14:m>
                <a:r>
                  <a:rPr lang="en-IN" sz="2400" dirty="0"/>
                  <a:t>, </a:t>
                </a:r>
                <a:r>
                  <a:rPr lang="en-IN" sz="2400" i="1" dirty="0"/>
                  <a:t>i.e.,</a:t>
                </a:r>
                <a:r>
                  <a:rPr lang="en-IN" sz="2400" dirty="0"/>
                  <a:t> </a:t>
                </a:r>
                <a:r>
                  <a:rPr lang="en-US" sz="2400" dirty="0"/>
                  <a:t>maximum length of any data point is 1. Notice that this does not affect the algorithm or the solution as,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𝑠𝑔𝑛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i="1">
                        <a:latin typeface="Cambria Math" charset="0"/>
                      </a:rPr>
                      <m:t>𝑠𝑔𝑛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f>
                          <m:fPr>
                            <m:ctrlPr>
                              <a:rPr lang="mr-IN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sz="2400" b="0" i="1" smtClean="0">
                                <a:latin typeface="Cambria Math" charset="0"/>
                              </a:rPr>
                              <m:t>||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||</m:t>
                            </m:r>
                          </m:den>
                        </m:f>
                      </m:e>
                    </m:d>
                  </m:oMath>
                </a14:m>
                <a:endParaRPr lang="en-IN" sz="2400" dirty="0"/>
              </a:p>
              <a:p>
                <a:pPr marL="285750" indent="-285750">
                  <a:buFont typeface="Arial" charset="0"/>
                  <a:buChar char="•"/>
                </a:pPr>
                <a:endParaRPr lang="en-IN" sz="2400" dirty="0"/>
              </a:p>
              <a:p>
                <a:pPr marL="285750" indent="-285750">
                  <a:buFont typeface="Arial" charset="0"/>
                  <a:buChar char="•"/>
                </a:pPr>
                <a:endParaRPr lang="en-IN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IN" sz="2400" dirty="0"/>
                  <a:t>Margin of separation: This is the minimum distance between any data point and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latin typeface="Cambria Math" charset="0"/>
                      </a:rPr>
                      <m:t>𝒙</m:t>
                    </m:r>
                    <m:r>
                      <a:rPr lang="en-US" sz="2400" b="1" i="1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IN" sz="2400" dirty="0"/>
                  <a:t>. Such a hyperplane is defined to be the </a:t>
                </a:r>
                <a:r>
                  <a:rPr lang="en-IN" sz="2400" i="1" dirty="0"/>
                  <a:t>maximum margin separator</a:t>
                </a:r>
                <a:r>
                  <a:rPr lang="en-IN" sz="2400" dirty="0"/>
                  <a:t>.</a:t>
                </a:r>
                <a:br>
                  <a:rPr lang="en-IN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mr-I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mr-IN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mr-IN" sz="2400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1" i="1" smtClean="0">
                                <a:latin typeface="Cambria Math" charset="0"/>
                              </a:rPr>
                              <m:t>𝒙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2400" b="1" i="1" smtClean="0">
                            <a:latin typeface="Cambria Math" charset="0"/>
                          </a:rPr>
                          <m:t>|</m:t>
                        </m:r>
                      </m:e>
                    </m:func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68" y="1415979"/>
                <a:ext cx="12011132" cy="4266296"/>
              </a:xfrm>
              <a:prstGeom prst="rect">
                <a:avLst/>
              </a:prstGeom>
              <a:blipFill rotWithShape="0">
                <a:blip r:embed="rId3"/>
                <a:stretch>
                  <a:fillRect l="-812" t="-1143" r="-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E81B7-8FC3-924D-B18A-E491DCA03A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3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674557" y="832857"/>
            <a:ext cx="10088381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 Learning Algorithm </a:t>
            </a:r>
            <a:r>
              <a:rPr lang="mr-IN" sz="3200" dirty="0">
                <a:solidFill>
                  <a:srgbClr val="434343"/>
                </a:solidFill>
              </a:rPr>
              <a:t>–</a:t>
            </a:r>
            <a:r>
              <a:rPr lang="en-US" sz="3200" dirty="0">
                <a:solidFill>
                  <a:srgbClr val="434343"/>
                </a:solidFill>
              </a:rPr>
              <a:t> Convergence Proof</a:t>
            </a:r>
            <a:endParaRPr sz="3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80868" y="1371009"/>
                <a:ext cx="12011132" cy="542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sz="2400" dirty="0"/>
                  <a:t> be the normal to the maximum margin linear separator. We want our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lang="en-IN" sz="2400" dirty="0"/>
                  <a:t> in the perceptron algorithm in each step getting closer and closer to this (sort of) ideal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sz="2400" dirty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This means that the inner product between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lang="en-IN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sz="2400" dirty="0"/>
                  <a:t> should increase with each update.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Remember the update rule: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>
                        <a:latin typeface="Cambria Math" charset="0"/>
                      </a:rPr>
                      <m:t>𝒘</m:t>
                    </m:r>
                    <m:r>
                      <a:rPr lang="en-US" sz="2400" b="1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IN" sz="2400" b="1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𝒘</m:t>
                            </m:r>
                            <m: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sz="2400" dirty="0"/>
                  <a:t>(assuming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charset="0"/>
                      </a:rPr>
                      <m:t>=+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IN" sz="2400" dirty="0"/>
                  <a:t>)</a:t>
                </a:r>
                <a:br>
                  <a:rPr lang="en-IN" sz="2400" dirty="0"/>
                </a:br>
                <a:r>
                  <a:rPr lang="en-IN" sz="2400" dirty="0"/>
                  <a:t>	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 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Similarly for a negative training example,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  <m:r>
                                <a:rPr lang="en-US" sz="2400" b="1" i="1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sz="2400" dirty="0"/>
                  <a:t> is negative as the example is negative and thus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IN" sz="2400" dirty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So, in both cases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sz="2400" dirty="0"/>
                  <a:t> is increasing by at least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IN" sz="2400" dirty="0"/>
                  <a:t>. Which means length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400" dirty="0"/>
                  <a:t> increases with each update </a:t>
                </a:r>
                <a:r>
                  <a:rPr lang="en-IN" sz="2400" dirty="0">
                    <a:solidFill>
                      <a:srgbClr val="FF0000"/>
                    </a:solidFill>
                    <a:sym typeface="Wingdings"/>
                  </a:rPr>
                  <a:t> Observation 1</a:t>
                </a:r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68" y="1371009"/>
                <a:ext cx="12011132" cy="5429820"/>
              </a:xfrm>
              <a:prstGeom prst="rect">
                <a:avLst/>
              </a:prstGeom>
              <a:blipFill rotWithShape="0">
                <a:blip r:embed="rId3"/>
                <a:stretch>
                  <a:fillRect l="-711" t="-898" b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462366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8536" y="4162482"/>
                <a:ext cx="166366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Previous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36" y="4162482"/>
                <a:ext cx="166366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545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46494" y="4162482"/>
                <a:ext cx="167225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is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494" y="4162482"/>
                <a:ext cx="1672253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99"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urved Connector 6"/>
          <p:cNvCxnSpPr>
            <a:endCxn id="3" idx="3"/>
          </p:cNvCxnSpPr>
          <p:nvPr/>
        </p:nvCxnSpPr>
        <p:spPr>
          <a:xfrm rot="10800000" flipV="1">
            <a:off x="2012197" y="3852472"/>
            <a:ext cx="835934" cy="4946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endCxn id="8" idx="0"/>
          </p:cNvCxnSpPr>
          <p:nvPr/>
        </p:nvCxnSpPr>
        <p:spPr>
          <a:xfrm>
            <a:off x="4332157" y="3932402"/>
            <a:ext cx="550464" cy="2300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12197" y="6555130"/>
            <a:ext cx="8167606" cy="365125"/>
          </a:xfrm>
        </p:spPr>
        <p:txBody>
          <a:bodyPr/>
          <a:lstStyle/>
          <a:p>
            <a:r>
              <a:rPr lang="en-US" dirty="0"/>
              <a:t>CS</a:t>
            </a:r>
            <a:r>
              <a:rPr lang="is-IS" dirty="0"/>
              <a:t>60010</a:t>
            </a:r>
            <a:r>
              <a:rPr lang="en-US" dirty="0"/>
              <a:t> / Deep Learning | Introduction (c) </a:t>
            </a:r>
            <a:r>
              <a:rPr lang="en-US" dirty="0" err="1"/>
              <a:t>Abir</a:t>
            </a:r>
            <a:r>
              <a:rPr lang="en-US" dirty="0"/>
              <a:t> Das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9210A-BEFA-0E47-A331-DBA142EE66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9644" y="6564485"/>
            <a:ext cx="1752554" cy="365125"/>
          </a:xfrm>
        </p:spPr>
        <p:txBody>
          <a:bodyPr/>
          <a:lstStyle/>
          <a:p>
            <a:r>
              <a:rPr lang="en-IN" dirty="0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674557" y="832857"/>
            <a:ext cx="10088381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 Learning Algorithm </a:t>
            </a:r>
            <a:r>
              <a:rPr lang="mr-IN" sz="3200" dirty="0">
                <a:solidFill>
                  <a:srgbClr val="434343"/>
                </a:solidFill>
              </a:rPr>
              <a:t>–</a:t>
            </a:r>
            <a:r>
              <a:rPr lang="en-US" sz="3200" dirty="0">
                <a:solidFill>
                  <a:srgbClr val="434343"/>
                </a:solidFill>
              </a:rPr>
              <a:t> Convergence Proof</a:t>
            </a:r>
            <a:endParaRPr sz="3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80868" y="1371009"/>
                <a:ext cx="12011132" cy="4853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length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400" dirty="0"/>
                  <a:t>is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||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/>
                  <a:t>. Let us see, how this changes with each update.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charset="0"/>
                          </a:rPr>
                          <m:t>||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200" i="1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 smtClean="0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𝒘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latin typeface="Cambria Math" charset="0"/>
                          </a:rPr>
                          <m:t>𝒘</m:t>
                        </m:r>
                        <m:r>
                          <a:rPr lang="en-US" sz="2200" b="1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200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1" i="1" smtClean="0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b="1" i="1"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200" b="1" i="1">
                        <a:latin typeface="Cambria Math" charset="0"/>
                      </a:rPr>
                      <m:t>𝒘</m:t>
                    </m:r>
                    <m:r>
                      <a:rPr lang="en-US" sz="22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2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200" b="0" i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smtClean="0">
                            <a:latin typeface="Cambria Math" charset="0"/>
                          </a:rPr>
                          <m:t>||</m:t>
                        </m:r>
                        <m:r>
                          <a:rPr lang="en-US" sz="2200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200" i="1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2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2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Let us consider the case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1" i="1">
                        <a:solidFill>
                          <a:prstClr val="black"/>
                        </a:solidFill>
                        <a:latin typeface="Cambria Math" charset="0"/>
                      </a:rPr>
                      <m:t>=+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IN" sz="2400" dirty="0"/>
                  <a:t> first.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||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+2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solidFill>
                          <a:prstClr val="black"/>
                        </a:solidFill>
                        <a:latin typeface="Cambria Math" charset="0"/>
                      </a:rPr>
                      <m:t>𝒘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||</m:t>
                        </m:r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||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1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68" y="1371009"/>
                <a:ext cx="12011132" cy="4853188"/>
              </a:xfrm>
              <a:prstGeom prst="rect">
                <a:avLst/>
              </a:prstGeom>
              <a:blipFill rotWithShape="0">
                <a:blip r:embed="rId3"/>
                <a:stretch>
                  <a:fillRect l="-711" t="-11935" b="-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3546" y="4471284"/>
                <a:ext cx="4028592" cy="10375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negative as update occurs only on misclassification and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1" i="1">
                        <a:solidFill>
                          <a:prstClr val="black"/>
                        </a:solidFill>
                        <a:latin typeface="Cambria Math" charset="0"/>
                      </a:rPr>
                      <m:t>=+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/>
                  <a:t>, misclassification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solidFill>
                          <a:prstClr val="black"/>
                        </a:solidFill>
                        <a:latin typeface="Cambria Math" charset="0"/>
                      </a:rPr>
                      <m:t>𝒘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≤0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46" y="4471284"/>
                <a:ext cx="4028592" cy="1037592"/>
              </a:xfrm>
              <a:prstGeom prst="rect">
                <a:avLst/>
              </a:prstGeom>
              <a:blipFill rotWithShape="0">
                <a:blip r:embed="rId4"/>
                <a:stretch>
                  <a:fillRect l="-1207" t="-2312" r="-302" b="-63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38024" y="4471284"/>
                <a:ext cx="4028592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This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≤1</m:t>
                    </m:r>
                  </m:oMath>
                </a14:m>
                <a:r>
                  <a:rPr lang="en-US" dirty="0"/>
                  <a:t>, as we assumed every point is rescaled to unit ball.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024" y="4471284"/>
                <a:ext cx="4028592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056" t="-3670" r="-1207" b="-119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urved Connector 8"/>
          <p:cNvCxnSpPr>
            <a:endCxn id="11" idx="0"/>
          </p:cNvCxnSpPr>
          <p:nvPr/>
        </p:nvCxnSpPr>
        <p:spPr>
          <a:xfrm rot="10800000" flipV="1">
            <a:off x="2347843" y="4062334"/>
            <a:ext cx="1384709" cy="4089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endCxn id="12" idx="0"/>
          </p:cNvCxnSpPr>
          <p:nvPr/>
        </p:nvCxnSpPr>
        <p:spPr>
          <a:xfrm>
            <a:off x="4967682" y="4062334"/>
            <a:ext cx="1984638" cy="4089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4D3F6-C75B-604A-B022-708A9D94EC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674557" y="832857"/>
            <a:ext cx="10088381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 Learning Algorithm </a:t>
            </a:r>
            <a:r>
              <a:rPr lang="mr-IN" sz="3200" dirty="0">
                <a:solidFill>
                  <a:srgbClr val="434343"/>
                </a:solidFill>
              </a:rPr>
              <a:t>–</a:t>
            </a:r>
            <a:r>
              <a:rPr lang="en-US" sz="3200" dirty="0">
                <a:solidFill>
                  <a:srgbClr val="434343"/>
                </a:solidFill>
              </a:rPr>
              <a:t> Convergence Proof</a:t>
            </a:r>
            <a:endParaRPr sz="3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80868" y="1371009"/>
                <a:ext cx="12011132" cy="4556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Let us now consider the case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1" i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IN" sz="2400" dirty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||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2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solidFill>
                          <a:prstClr val="black"/>
                        </a:solidFill>
                        <a:latin typeface="Cambria Math" charset="0"/>
                      </a:rPr>
                      <m:t>𝒘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||</m:t>
                        </m:r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Using similar arguments,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solidFill>
                          <a:prstClr val="black"/>
                        </a:solidFill>
                        <a:latin typeface="Cambria Math" charset="0"/>
                      </a:rPr>
                      <m:t>𝒘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IN" sz="2400" dirty="0"/>
                  <a:t>, so,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prstClr val="black"/>
                        </a:solidFill>
                        <a:latin typeface="Cambria Math" charset="0"/>
                      </a:rPr>
                      <m:t>−2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solidFill>
                          <a:prstClr val="black"/>
                        </a:solidFill>
                        <a:latin typeface="Cambria Math" charset="0"/>
                      </a:rPr>
                      <m:t>𝒘</m:t>
                    </m:r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IN" sz="2400" dirty="0"/>
                  <a:t> and also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||</m:t>
                        </m:r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≤1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So, here also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||</m:t>
                        </m:r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400" i="1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1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So, the length of the updated vector is increasing but it is increasing in a controlled way. </a:t>
                </a:r>
                <a:r>
                  <a:rPr lang="en-IN" sz="2400" dirty="0">
                    <a:solidFill>
                      <a:srgbClr val="FF0000"/>
                    </a:solidFill>
                    <a:sym typeface="Wingdings"/>
                  </a:rPr>
                  <a:t> Observation 2</a:t>
                </a:r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68" y="1371009"/>
                <a:ext cx="12011132" cy="4556055"/>
              </a:xfrm>
              <a:prstGeom prst="rect">
                <a:avLst/>
              </a:prstGeom>
              <a:blipFill rotWithShape="0">
                <a:blip r:embed="rId3"/>
                <a:stretch>
                  <a:fillRect l="-711" t="-535" b="-2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FF8E4-BD75-394F-8DD1-E7999BB49A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2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674557" y="832857"/>
            <a:ext cx="10088381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 Learning Algorithm </a:t>
            </a:r>
            <a:r>
              <a:rPr lang="mr-IN" sz="3200" dirty="0">
                <a:solidFill>
                  <a:srgbClr val="434343"/>
                </a:solidFill>
              </a:rPr>
              <a:t>–</a:t>
            </a:r>
            <a:r>
              <a:rPr lang="en-US" sz="3200" dirty="0">
                <a:solidFill>
                  <a:srgbClr val="434343"/>
                </a:solidFill>
              </a:rPr>
              <a:t> Convergence Proof</a:t>
            </a:r>
            <a:endParaRPr sz="3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80868" y="1371009"/>
                <a:ext cx="12011132" cy="430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Say 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IN" sz="2400" dirty="0"/>
                  <a:t> iterations,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prstClr val="black"/>
                        </a:solidFill>
                        <a:latin typeface="Cambria Math" charset="0"/>
                      </a:rPr>
                      <m:t>𝒘</m:t>
                    </m:r>
                  </m:oMath>
                </a14:m>
                <a:r>
                  <a:rPr lang="en-IN" sz="2400" dirty="0"/>
                  <a:t> is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400" dirty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So </a:t>
                </a:r>
                <a:r>
                  <a:rPr lang="en-IN" sz="2400" dirty="0">
                    <a:solidFill>
                      <a:srgbClr val="FF0000"/>
                    </a:solidFill>
                  </a:rPr>
                  <a:t>observation 1</a:t>
                </a:r>
                <a:r>
                  <a:rPr lang="en-IN" sz="2400" dirty="0"/>
                  <a:t> implies,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solidFill>
                          <a:prstClr val="black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IN" sz="2400" dirty="0"/>
                  <a:t> and </a:t>
                </a:r>
                <a:r>
                  <a:rPr lang="en-IN" sz="2400" dirty="0">
                    <a:solidFill>
                      <a:srgbClr val="FF0000"/>
                    </a:solidFill>
                  </a:rPr>
                  <a:t>observation 2</a:t>
                </a:r>
                <a:r>
                  <a:rPr lang="en-IN" sz="2400" dirty="0"/>
                  <a:t> 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IN" sz="2400" dirty="0"/>
                  <a:t> [remember the initial value of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prstClr val="black"/>
                        </a:solidFill>
                        <a:latin typeface="Cambria Math" charset="0"/>
                      </a:rPr>
                      <m:t>𝒘</m:t>
                    </m:r>
                  </m:oMath>
                </a14:m>
                <a:r>
                  <a:rPr lang="en-IN" sz="2400" dirty="0"/>
                  <a:t> is </a:t>
                </a:r>
                <a:r>
                  <a:rPr lang="en-IN" sz="2400" b="1" dirty="0"/>
                  <a:t>0</a:t>
                </a:r>
                <a:r>
                  <a:rPr lang="en-IN" sz="2400" dirty="0"/>
                  <a:t>]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IN" sz="2400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Now we have to apply the Cauchy-Swartz inequality.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charset="0"/>
                      </a:rPr>
                      <m:t>≥</m:t>
                    </m:r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IN" sz="2400" dirty="0"/>
                  <a:t> 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b="1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IN" sz="2400" dirty="0"/>
                  <a:t>, so, 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b="1" i="1">
                        <a:latin typeface="Cambria Math" charset="0"/>
                      </a:rPr>
                      <m:t>≥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1" i="1" smtClean="0">
                        <a:latin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IN" sz="2400" dirty="0"/>
                  <a:t> [</a:t>
                </a:r>
                <a:r>
                  <a:rPr lang="en-IN" sz="2400" dirty="0">
                    <a:solidFill>
                      <a:srgbClr val="FF0000"/>
                    </a:solidFill>
                  </a:rPr>
                  <a:t>observation 1</a:t>
                </a:r>
                <a:r>
                  <a:rPr lang="en-IN" sz="2400" dirty="0"/>
                  <a:t>]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This 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latin typeface="Cambria Math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1" i="1" smtClean="0"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IN" sz="2400" dirty="0"/>
                  <a:t> [</a:t>
                </a:r>
                <a:r>
                  <a:rPr lang="en-IN" sz="2400" dirty="0">
                    <a:solidFill>
                      <a:srgbClr val="FF0000"/>
                    </a:solidFill>
                  </a:rPr>
                  <a:t>observation 2</a:t>
                </a:r>
                <a:r>
                  <a:rPr lang="en-IN" sz="2400" dirty="0"/>
                  <a:t>]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IN" sz="2400" dirty="0"/>
                  <a:t>So,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mr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68" y="1371009"/>
                <a:ext cx="12011132" cy="4307333"/>
              </a:xfrm>
              <a:prstGeom prst="rect">
                <a:avLst/>
              </a:prstGeom>
              <a:blipFill rotWithShape="0">
                <a:blip r:embed="rId3"/>
                <a:stretch>
                  <a:fillRect l="-711" t="-1133" r="-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0F0D5-6E69-4144-A8F6-D59C8D5137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7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82" y="925429"/>
            <a:ext cx="5395159" cy="539515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047A27-5E9E-1F46-AC46-D512BA4DF89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1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25" y="4153921"/>
            <a:ext cx="3581862" cy="240961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77866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/>
          </a:p>
        </p:txBody>
      </p:sp>
      <p:sp>
        <p:nvSpPr>
          <p:cNvPr id="15" name="Google Shape;100;p14"/>
          <p:cNvSpPr txBox="1"/>
          <p:nvPr/>
        </p:nvSpPr>
        <p:spPr>
          <a:xfrm>
            <a:off x="2501680" y="832857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Popular Choices of Activation Functions</a:t>
            </a:r>
            <a:endParaRPr sz="2800" dirty="0">
              <a:solidFill>
                <a:srgbClr val="43434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" y="1253307"/>
            <a:ext cx="2501680" cy="250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501680" y="1468058"/>
                <a:ext cx="25756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Linear activation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I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Unbounded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680" y="1468058"/>
                <a:ext cx="2575641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1891" t="-3046" r="-1655" b="-50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25" y="1253307"/>
            <a:ext cx="3712290" cy="24973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280787" y="1468058"/>
                <a:ext cx="2896370" cy="1628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Sigmoid activation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Bounded (0,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Always positive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787" y="1468058"/>
                <a:ext cx="2896370" cy="1628651"/>
              </a:xfrm>
              <a:prstGeom prst="rect">
                <a:avLst/>
              </a:prstGeom>
              <a:blipFill rotWithShape="0">
                <a:blip r:embed="rId7"/>
                <a:stretch>
                  <a:fillRect l="-1681" t="-2247" b="-37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" y="4153921"/>
            <a:ext cx="3216765" cy="2164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18439" y="4175437"/>
                <a:ext cx="2674322" cy="22694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tanh activation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𝑡𝑎𝑛h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br>
                  <a:rPr lang="en-US" sz="1800" b="0" i="1" dirty="0">
                    <a:latin typeface="Cambria Math" panose="02040503050406030204" pitchFamily="18" charset="0"/>
                  </a:rPr>
                </a:br>
                <a:r>
                  <a:rPr lang="en-US" sz="1800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fun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Bounded (-1, 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Can be positive or</a:t>
                </a:r>
                <a:br>
                  <a:rPr lang="en-US" sz="1800" dirty="0"/>
                </a:br>
                <a:r>
                  <a:rPr lang="en-US" sz="1800" dirty="0"/>
                  <a:t>negative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39" y="4175437"/>
                <a:ext cx="2674322" cy="2269467"/>
              </a:xfrm>
              <a:prstGeom prst="rect">
                <a:avLst/>
              </a:prstGeom>
              <a:blipFill rotWithShape="0">
                <a:blip r:embed="rId9"/>
                <a:stretch>
                  <a:fillRect l="-2055" t="-16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411215" y="4180322"/>
                <a:ext cx="2701381" cy="1886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ReLU activation function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Bounded below by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But not upper-bounded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&amp;0,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IN" sz="1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215" y="4180322"/>
                <a:ext cx="2701381" cy="1886863"/>
              </a:xfrm>
              <a:prstGeom prst="rect">
                <a:avLst/>
              </a:prstGeom>
              <a:blipFill rotWithShape="0">
                <a:blip r:embed="rId10"/>
                <a:stretch>
                  <a:fillRect l="-2032" t="-1942" r="-15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8F903-504C-FB4E-B9C4-5F3C725967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8352846" y="2189155"/>
            <a:ext cx="924650" cy="868562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1527164" y="1959013"/>
            <a:ext cx="2734543" cy="1098704"/>
          </a:xfrm>
          <a:prstGeom prst="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Google Shape;100;p14"/>
          <p:cNvSpPr txBox="1"/>
          <p:nvPr/>
        </p:nvSpPr>
        <p:spPr>
          <a:xfrm>
            <a:off x="3394564" y="832857"/>
            <a:ext cx="5179280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Multilayer Neural Network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273587" y="1664065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>
            <a:off x="663068" y="1740794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2" idx="2"/>
          </p:cNvCxnSpPr>
          <p:nvPr/>
        </p:nvCxnSpPr>
        <p:spPr>
          <a:xfrm>
            <a:off x="663068" y="2551684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3"/>
          </p:cNvCxnSpPr>
          <p:nvPr/>
        </p:nvCxnSpPr>
        <p:spPr>
          <a:xfrm flipV="1">
            <a:off x="730160" y="2806271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2" idx="4"/>
          </p:cNvCxnSpPr>
          <p:nvPr/>
        </p:nvCxnSpPr>
        <p:spPr>
          <a:xfrm flipV="1">
            <a:off x="2031220" y="2911724"/>
            <a:ext cx="0" cy="108012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6"/>
          </p:cNvCxnSpPr>
          <p:nvPr/>
        </p:nvCxnSpPr>
        <p:spPr>
          <a:xfrm flipV="1">
            <a:off x="2391260" y="2549195"/>
            <a:ext cx="1081771" cy="248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139326" y="2962687"/>
            <a:ext cx="36000" cy="340800"/>
            <a:chOff x="2731586" y="4043627"/>
            <a:chExt cx="36000" cy="340800"/>
          </a:xfrm>
        </p:grpSpPr>
        <p:sp>
          <p:nvSpPr>
            <p:cNvPr id="5" name="Oval 4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718" y="1410652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" y="1410652"/>
                <a:ext cx="50853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86718" y="2219426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" y="2219426"/>
                <a:ext cx="51802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86718" y="3676831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" y="3676831"/>
                <a:ext cx="54514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43286" y="1466570"/>
                <a:ext cx="583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6" y="1466570"/>
                <a:ext cx="58387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943286" y="2025975"/>
                <a:ext cx="5933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6" y="2025975"/>
                <a:ext cx="593368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943286" y="3647681"/>
                <a:ext cx="6204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86" y="3647681"/>
                <a:ext cx="62049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85447" y="4062042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447" y="4062042"/>
                <a:ext cx="29815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38401" y="3215633"/>
                <a:ext cx="12293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401" y="3215633"/>
                <a:ext cx="1229376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18098" y="2056752"/>
                <a:ext cx="9233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098" y="2056752"/>
                <a:ext cx="923330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671180" y="2191644"/>
            <a:ext cx="860767" cy="720080"/>
            <a:chOff x="3359696" y="3429000"/>
            <a:chExt cx="860767" cy="720080"/>
          </a:xfrm>
        </p:grpSpPr>
        <p:sp>
          <p:nvSpPr>
            <p:cNvPr id="22" name="Oval 21"/>
            <p:cNvSpPr/>
            <p:nvPr/>
          </p:nvSpPr>
          <p:spPr>
            <a:xfrm>
              <a:off x="3359696" y="3429000"/>
              <a:ext cx="720080" cy="72008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26091" y="3443712"/>
              <a:ext cx="794372" cy="69090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489636" y="2189155"/>
            <a:ext cx="772071" cy="720080"/>
            <a:chOff x="6644172" y="4270432"/>
            <a:chExt cx="772071" cy="720080"/>
          </a:xfrm>
        </p:grpSpPr>
        <p:sp>
          <p:nvSpPr>
            <p:cNvPr id="61" name="Oval 60"/>
            <p:cNvSpPr/>
            <p:nvPr/>
          </p:nvSpPr>
          <p:spPr>
            <a:xfrm>
              <a:off x="6644172" y="4270432"/>
              <a:ext cx="720080" cy="72008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644172" y="4383657"/>
                  <a:ext cx="772071" cy="4001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4172" y="4383657"/>
                  <a:ext cx="772071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Straight Arrow Connector 64"/>
          <p:cNvCxnSpPr/>
          <p:nvPr/>
        </p:nvCxnSpPr>
        <p:spPr>
          <a:xfrm>
            <a:off x="4209716" y="2546706"/>
            <a:ext cx="622884" cy="248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00642" y="2233181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42" y="2233181"/>
                <a:ext cx="350032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65" y="2233181"/>
            <a:ext cx="746306" cy="746306"/>
          </a:xfrm>
          <a:prstGeom prst="rect">
            <a:avLst/>
          </a:prstGeom>
        </p:spPr>
      </p:pic>
      <p:sp>
        <p:nvSpPr>
          <p:cNvPr id="55" name="Google Shape;119;p14"/>
          <p:cNvSpPr/>
          <p:nvPr/>
        </p:nvSpPr>
        <p:spPr>
          <a:xfrm>
            <a:off x="7041940" y="1723095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6" name="Straight Arrow Connector 55"/>
          <p:cNvCxnSpPr>
            <a:endCxn id="77" idx="1"/>
          </p:cNvCxnSpPr>
          <p:nvPr/>
        </p:nvCxnSpPr>
        <p:spPr>
          <a:xfrm>
            <a:off x="7431421" y="1799824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77" idx="2"/>
          </p:cNvCxnSpPr>
          <p:nvPr/>
        </p:nvCxnSpPr>
        <p:spPr>
          <a:xfrm>
            <a:off x="7431421" y="2610714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77" idx="3"/>
          </p:cNvCxnSpPr>
          <p:nvPr/>
        </p:nvCxnSpPr>
        <p:spPr>
          <a:xfrm flipV="1">
            <a:off x="7498513" y="2865301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77" idx="4"/>
          </p:cNvCxnSpPr>
          <p:nvPr/>
        </p:nvCxnSpPr>
        <p:spPr>
          <a:xfrm flipV="1">
            <a:off x="8799573" y="2970754"/>
            <a:ext cx="0" cy="108012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7907679" y="3021717"/>
            <a:ext cx="36000" cy="340800"/>
            <a:chOff x="2731586" y="4043627"/>
            <a:chExt cx="36000" cy="340800"/>
          </a:xfrm>
        </p:grpSpPr>
        <p:sp>
          <p:nvSpPr>
            <p:cNvPr id="63" name="Oval 62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955071" y="1469682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71" y="1469682"/>
                <a:ext cx="508537" cy="49244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955071" y="2278456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71" y="2278456"/>
                <a:ext cx="518027" cy="49244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955071" y="3735861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71" y="3735861"/>
                <a:ext cx="545149" cy="49244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7711639" y="1525600"/>
                <a:ext cx="583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39" y="1525600"/>
                <a:ext cx="583878" cy="49244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711639" y="2085005"/>
                <a:ext cx="5933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39" y="2085005"/>
                <a:ext cx="593368" cy="49244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711639" y="3706711"/>
                <a:ext cx="6204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639" y="3706711"/>
                <a:ext cx="620491" cy="49244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653800" y="4121072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800" y="4121072"/>
                <a:ext cx="298159" cy="43088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8906754" y="3274663"/>
                <a:ext cx="12293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754" y="3274663"/>
                <a:ext cx="1229376" cy="43088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8466550" y="2567244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550" y="2567244"/>
                <a:ext cx="697242" cy="369332"/>
              </a:xfrm>
              <a:prstGeom prst="rect">
                <a:avLst/>
              </a:prstGeom>
              <a:blipFill rotWithShape="0">
                <a:blip r:embed="rId24"/>
                <a:stretch>
                  <a:fillRect l="-10526" r="-14912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9181213" y="2612477"/>
            <a:ext cx="622884" cy="248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772139" y="2298952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139" y="2298952"/>
                <a:ext cx="350032" cy="49244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/>
          <p:cNvSpPr txBox="1"/>
          <p:nvPr/>
        </p:nvSpPr>
        <p:spPr>
          <a:xfrm>
            <a:off x="4126085" y="4853670"/>
            <a:ext cx="3190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bit of notation change</a:t>
            </a:r>
            <a:endParaRPr lang="en-IN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3EDC6-8EED-FE48-A9F0-91828B8FA8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3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30" grpId="0" animBg="1"/>
      <p:bldP spid="119" grpId="0"/>
      <p:bldP spid="7" grpId="0"/>
      <p:bldP spid="48" grpId="0"/>
      <p:bldP spid="49" grpId="0"/>
      <p:bldP spid="50" grpId="0"/>
      <p:bldP spid="51" grpId="0"/>
      <p:bldP spid="52" grpId="0"/>
      <p:bldP spid="8" grpId="0"/>
      <p:bldP spid="9" grpId="0"/>
      <p:bldP spid="10" grpId="0"/>
      <p:bldP spid="19" grpId="0"/>
      <p:bldP spid="5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81" grpId="0"/>
      <p:bldP spid="83" grpId="0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2125313"/>
            <a:ext cx="746306" cy="746306"/>
          </a:xfrm>
          <a:prstGeom prst="rect">
            <a:avLst/>
          </a:prstGeom>
          <a:noFill/>
        </p:spPr>
      </p:pic>
      <p:sp>
        <p:nvSpPr>
          <p:cNvPr id="100" name="Google Shape;100;p14"/>
          <p:cNvSpPr txBox="1"/>
          <p:nvPr/>
        </p:nvSpPr>
        <p:spPr>
          <a:xfrm>
            <a:off x="3394564" y="832857"/>
            <a:ext cx="5179280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Multilayer Neural Network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3480790"/>
            <a:ext cx="746306" cy="746306"/>
          </a:xfrm>
          <a:prstGeom prst="rect">
            <a:avLst/>
          </a:prstGeom>
        </p:spPr>
      </p:pic>
      <p:sp>
        <p:nvSpPr>
          <p:cNvPr id="55" name="Google Shape;119;p14"/>
          <p:cNvSpPr/>
          <p:nvPr/>
        </p:nvSpPr>
        <p:spPr>
          <a:xfrm>
            <a:off x="336842" y="1615227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26323" y="1691956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26323" y="2502846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3415" y="2757433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>
            <a:endCxn id="97" idx="1"/>
          </p:cNvCxnSpPr>
          <p:nvPr/>
        </p:nvCxnSpPr>
        <p:spPr>
          <a:xfrm flipV="1">
            <a:off x="2474259" y="3858947"/>
            <a:ext cx="1125933" cy="35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3" idx="3"/>
            <a:endCxn id="97" idx="1"/>
          </p:cNvCxnSpPr>
          <p:nvPr/>
        </p:nvCxnSpPr>
        <p:spPr>
          <a:xfrm>
            <a:off x="2468373" y="2498466"/>
            <a:ext cx="1131819" cy="136048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094475" y="1796659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526" r="-15789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39588" y="1680882"/>
            <a:ext cx="1100300" cy="194711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1"/>
          </p:cNvCxnSpPr>
          <p:nvPr/>
        </p:nvCxnSpPr>
        <p:spPr>
          <a:xfrm>
            <a:off x="746007" y="2518386"/>
            <a:ext cx="976060" cy="133555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9" idx="1"/>
          </p:cNvCxnSpPr>
          <p:nvPr/>
        </p:nvCxnSpPr>
        <p:spPr>
          <a:xfrm flipV="1">
            <a:off x="817950" y="3853943"/>
            <a:ext cx="904117" cy="133125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73317" y="3140826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13" y="5598241"/>
            <a:ext cx="746306" cy="746306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endCxn id="97" idx="1"/>
          </p:cNvCxnSpPr>
          <p:nvPr/>
        </p:nvCxnSpPr>
        <p:spPr>
          <a:xfrm flipV="1">
            <a:off x="2474259" y="3858947"/>
            <a:ext cx="1125933" cy="211244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060163" y="5258277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39588" y="1744041"/>
            <a:ext cx="1089212" cy="3984406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11987" y="2457833"/>
            <a:ext cx="996219" cy="34836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820271" y="4020670"/>
            <a:ext cx="900953" cy="196327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2076475" y="4432863"/>
            <a:ext cx="36000" cy="340800"/>
            <a:chOff x="2731586" y="4043627"/>
            <a:chExt cx="36000" cy="340800"/>
          </a:xfrm>
        </p:grpSpPr>
        <p:sp>
          <p:nvSpPr>
            <p:cNvPr id="84" name="Oval 8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0526" r="-14912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0435" r="-14783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398360" y="3066249"/>
            <a:ext cx="36000" cy="340800"/>
            <a:chOff x="2731586" y="4043627"/>
            <a:chExt cx="36000" cy="340800"/>
          </a:xfrm>
        </p:grpSpPr>
        <p:sp>
          <p:nvSpPr>
            <p:cNvPr id="90" name="Oval 89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Oval 90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Left Brace 5"/>
          <p:cNvSpPr/>
          <p:nvPr/>
        </p:nvSpPr>
        <p:spPr>
          <a:xfrm rot="5400000">
            <a:off x="396234" y="98468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-28641" y="92121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5" name="Left Brace 94"/>
          <p:cNvSpPr/>
          <p:nvPr/>
        </p:nvSpPr>
        <p:spPr>
          <a:xfrm rot="5400000">
            <a:off x="1977684" y="99050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/>
          <p:cNvSpPr txBox="1"/>
          <p:nvPr/>
        </p:nvSpPr>
        <p:spPr>
          <a:xfrm>
            <a:off x="1552809" y="927032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Layer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92" y="3485794"/>
            <a:ext cx="746306" cy="74630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49256" y="3802402"/>
                <a:ext cx="597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256" y="3802402"/>
                <a:ext cx="5974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1633" t="-26667" r="-22449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4320045" y="3860118"/>
            <a:ext cx="338016" cy="187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98256" y="3571794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256" y="3571794"/>
                <a:ext cx="288284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Left Brace 70"/>
          <p:cNvSpPr/>
          <p:nvPr/>
        </p:nvSpPr>
        <p:spPr>
          <a:xfrm rot="5400000">
            <a:off x="3836544" y="282165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3411669" y="2758182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51115" y="2991332"/>
            <a:ext cx="3700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Intuition</a:t>
            </a:r>
            <a:r>
              <a:rPr lang="en-US" dirty="0"/>
              <a:t>:-</a:t>
            </a:r>
          </a:p>
          <a:p>
            <a:r>
              <a:rPr lang="en-US" dirty="0">
                <a:solidFill>
                  <a:srgbClr val="FF0000"/>
                </a:solidFill>
              </a:rPr>
              <a:t>Hidden Layer: </a:t>
            </a:r>
            <a:r>
              <a:rPr lang="en-US" dirty="0"/>
              <a:t>Extracts better representation of the input data</a:t>
            </a:r>
          </a:p>
          <a:p>
            <a:r>
              <a:rPr lang="en-US" dirty="0">
                <a:solidFill>
                  <a:srgbClr val="FF0000"/>
                </a:solidFill>
              </a:rPr>
              <a:t>Output layer: </a:t>
            </a:r>
            <a:r>
              <a:rPr lang="en-US" dirty="0"/>
              <a:t>Does the classification</a:t>
            </a:r>
            <a:endParaRPr lang="en-IN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E1E32-1638-994B-86DD-6A962E8FE3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46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1698688"/>
            <a:ext cx="8943975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2491800" y="938575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</a:rPr>
              <a:t>Biological Neural Network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7248900" y="5881875"/>
            <a:ext cx="4943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99999"/>
                </a:solidFill>
              </a:rPr>
              <a:t>Image courtesy: F. </a:t>
            </a:r>
            <a:r>
              <a:rPr lang="en-US" sz="1000" dirty="0">
                <a:solidFill>
                  <a:srgbClr val="999999"/>
                </a:solidFill>
              </a:rPr>
              <a:t>A. </a:t>
            </a:r>
            <a:r>
              <a:rPr lang="en-US" sz="1000" dirty="0" err="1">
                <a:solidFill>
                  <a:srgbClr val="999999"/>
                </a:solidFill>
              </a:rPr>
              <a:t>Makinde</a:t>
            </a:r>
            <a:r>
              <a:rPr lang="en-US" sz="1000" dirty="0">
                <a:solidFill>
                  <a:srgbClr val="999999"/>
                </a:solidFill>
              </a:rPr>
              <a:t> et. al., “Prediction of crude oil viscosity using feed-forward back-propagation neural network (FFBPNN)”." Petroleum &amp; Coal 2012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CS</a:t>
            </a:r>
            <a:r>
              <a:rPr lang="is-IS"/>
              <a:t>60010</a:t>
            </a:r>
            <a:r>
              <a:rPr lang="en-US"/>
              <a:t> / Deep Learning | Introduction (c) Abir Das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3FEE0-DC86-1248-A267-A49F1F28BC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33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3394564" y="832857"/>
            <a:ext cx="5179280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Multilayer Neural Network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2125313"/>
            <a:ext cx="746306" cy="746306"/>
          </a:xfrm>
          <a:prstGeom prst="rect">
            <a:avLst/>
          </a:prstGeom>
        </p:spPr>
      </p:pic>
      <p:sp>
        <p:nvSpPr>
          <p:cNvPr id="55" name="Google Shape;119;p14"/>
          <p:cNvSpPr/>
          <p:nvPr/>
        </p:nvSpPr>
        <p:spPr>
          <a:xfrm>
            <a:off x="336842" y="1615227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26323" y="1691956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26323" y="2502846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3415" y="2757433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094475" y="1796659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202581" y="2913849"/>
            <a:ext cx="36000" cy="340800"/>
            <a:chOff x="2731586" y="4043627"/>
            <a:chExt cx="36000" cy="340800"/>
          </a:xfrm>
        </p:grpSpPr>
        <p:sp>
          <p:nvSpPr>
            <p:cNvPr id="63" name="Oval 62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087305" y="2245622"/>
                <a:ext cx="574260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05" y="2245622"/>
                <a:ext cx="574260" cy="46128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2476115" y="2504609"/>
            <a:ext cx="622884" cy="24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3865" y="1425011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65" y="1425011"/>
                <a:ext cx="536044" cy="409536"/>
              </a:xfrm>
              <a:prstGeom prst="rect">
                <a:avLst/>
              </a:prstGeom>
              <a:blipFill rotWithShape="0">
                <a:blip r:embed="rId9"/>
                <a:stretch>
                  <a:fillRect l="-6897" t="-4478" r="-11494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028135" y="2051031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35" y="2051031"/>
                <a:ext cx="536044" cy="409536"/>
              </a:xfrm>
              <a:prstGeom prst="rect">
                <a:avLst/>
              </a:prstGeom>
              <a:blipFill rotWithShape="0">
                <a:blip r:embed="rId10"/>
                <a:stretch>
                  <a:fillRect l="-6818" t="-2941" r="-10227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14363" y="3649614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63" y="3649614"/>
                <a:ext cx="536044" cy="409536"/>
              </a:xfrm>
              <a:prstGeom prst="rect">
                <a:avLst/>
              </a:prstGeom>
              <a:blipFill rotWithShape="0">
                <a:blip r:embed="rId11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142348" y="1679073"/>
                <a:ext cx="1290418" cy="4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348" y="1679073"/>
                <a:ext cx="1290418" cy="409856"/>
              </a:xfrm>
              <a:prstGeom prst="rect">
                <a:avLst/>
              </a:prstGeom>
              <a:blipFill rotWithShape="0">
                <a:blip r:embed="rId12"/>
                <a:stretch>
                  <a:fillRect l="-1887" t="-2941" r="-3774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0526" r="-15789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53531" y="1331293"/>
                <a:ext cx="5489708" cy="9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2200" dirty="0"/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1" y="1331293"/>
                <a:ext cx="5489708" cy="95878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9574304" y="1575989"/>
            <a:ext cx="522000" cy="52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811434" y="1488557"/>
            <a:ext cx="285557" cy="344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7677054" y="2495817"/>
            <a:ext cx="123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Row vector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47764" y="29744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797486" y="2474240"/>
                <a:ext cx="2013948" cy="4124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, 1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 ⋯,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486" y="2474240"/>
                <a:ext cx="2013948" cy="412485"/>
              </a:xfrm>
              <a:prstGeom prst="rect">
                <a:avLst/>
              </a:prstGeom>
              <a:blipFill rotWithShape="0">
                <a:blip r:embed="rId1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9835304" y="2106595"/>
            <a:ext cx="7943" cy="408005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58883" y="3083611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Column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842082" y="3124634"/>
                <a:ext cx="13298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082" y="3124634"/>
                <a:ext cx="1329851" cy="276999"/>
              </a:xfrm>
              <a:prstGeom prst="rect">
                <a:avLst/>
              </a:prstGeom>
              <a:blipFill rotWithShape="0">
                <a:blip r:embed="rId16"/>
                <a:stretch>
                  <a:fillRect t="-4444" r="-917" b="-1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11630810" y="1744041"/>
            <a:ext cx="0" cy="1344427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1117053" y="1744040"/>
            <a:ext cx="519816" cy="1"/>
          </a:xfrm>
          <a:prstGeom prst="straightConnector1">
            <a:avLst/>
          </a:prstGeom>
          <a:ln w="22225">
            <a:solidFill>
              <a:srgbClr val="FF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758550" y="3452943"/>
                <a:ext cx="2317879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550" y="3452943"/>
                <a:ext cx="2317879" cy="59875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Left Brace 46"/>
          <p:cNvSpPr/>
          <p:nvPr/>
        </p:nvSpPr>
        <p:spPr>
          <a:xfrm rot="5400000">
            <a:off x="396234" y="98468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/>
          <p:cNvSpPr txBox="1"/>
          <p:nvPr/>
        </p:nvSpPr>
        <p:spPr>
          <a:xfrm>
            <a:off x="-28641" y="92121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9" name="Left Brace 48"/>
          <p:cNvSpPr/>
          <p:nvPr/>
        </p:nvSpPr>
        <p:spPr>
          <a:xfrm rot="5400000">
            <a:off x="1977684" y="99050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1552809" y="927032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E0F60-95A5-114B-B2F6-54F1852875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2125313"/>
            <a:ext cx="746306" cy="746306"/>
          </a:xfrm>
          <a:prstGeom prst="rect">
            <a:avLst/>
          </a:prstGeom>
          <a:solidFill>
            <a:schemeClr val="bg1">
              <a:alpha val="25000"/>
            </a:schemeClr>
          </a:solidFill>
        </p:spPr>
      </p:pic>
      <p:sp>
        <p:nvSpPr>
          <p:cNvPr id="100" name="Google Shape;100;p14"/>
          <p:cNvSpPr txBox="1"/>
          <p:nvPr/>
        </p:nvSpPr>
        <p:spPr>
          <a:xfrm>
            <a:off x="3394564" y="832857"/>
            <a:ext cx="5179280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Multilayer Neural Network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3480790"/>
            <a:ext cx="746306" cy="746306"/>
          </a:xfrm>
          <a:prstGeom prst="rect">
            <a:avLst/>
          </a:prstGeom>
        </p:spPr>
      </p:pic>
      <p:sp>
        <p:nvSpPr>
          <p:cNvPr id="55" name="Google Shape;119;p14"/>
          <p:cNvSpPr/>
          <p:nvPr/>
        </p:nvSpPr>
        <p:spPr>
          <a:xfrm>
            <a:off x="336842" y="1615227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26323" y="1691956"/>
            <a:ext cx="1113565" cy="556303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26323" y="2502846"/>
            <a:ext cx="1008112" cy="0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3415" y="2757433"/>
            <a:ext cx="1046473" cy="1249612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202581" y="2913849"/>
            <a:ext cx="36000" cy="340800"/>
            <a:chOff x="2731586" y="4043627"/>
            <a:chExt cx="36000" cy="340800"/>
          </a:xfrm>
        </p:grpSpPr>
        <p:sp>
          <p:nvSpPr>
            <p:cNvPr id="63" name="Oval 62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087305" y="3601099"/>
                <a:ext cx="574260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05" y="3601099"/>
                <a:ext cx="574260" cy="4780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2476115" y="3860086"/>
            <a:ext cx="622884" cy="24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3865" y="1425011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65" y="1425011"/>
                <a:ext cx="536044" cy="409536"/>
              </a:xfrm>
              <a:prstGeom prst="rect">
                <a:avLst/>
              </a:prstGeom>
              <a:blipFill rotWithShape="0">
                <a:blip r:embed="rId8"/>
                <a:stretch>
                  <a:fillRect l="-6897" t="-4478" r="-11494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028135" y="2051031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35" y="2051031"/>
                <a:ext cx="536044" cy="409536"/>
              </a:xfrm>
              <a:prstGeom prst="rect">
                <a:avLst/>
              </a:prstGeom>
              <a:blipFill rotWithShape="0">
                <a:blip r:embed="rId9"/>
                <a:stretch>
                  <a:fillRect l="-6818" t="-2941" r="-10227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14363" y="3649614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63" y="3649614"/>
                <a:ext cx="536044" cy="409536"/>
              </a:xfrm>
              <a:prstGeom prst="rect">
                <a:avLst/>
              </a:prstGeom>
              <a:blipFill rotWithShape="0">
                <a:blip r:embed="rId10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087305" y="2245622"/>
                <a:ext cx="574260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05" y="2245622"/>
                <a:ext cx="574260" cy="46128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2476115" y="2504609"/>
            <a:ext cx="622884" cy="2489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094475" y="1796659"/>
            <a:ext cx="0" cy="344968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196138" y="1679073"/>
                <a:ext cx="1290418" cy="4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138" y="1679073"/>
                <a:ext cx="1290418" cy="409856"/>
              </a:xfrm>
              <a:prstGeom prst="rect">
                <a:avLst/>
              </a:prstGeom>
              <a:blipFill rotWithShape="0">
                <a:blip r:embed="rId13"/>
                <a:stretch>
                  <a:fillRect l="-1887" t="-2941" r="-3774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0526" r="-15789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39588" y="1680882"/>
            <a:ext cx="1100300" cy="194711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150675" y="2121663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75" y="2121663"/>
                <a:ext cx="536044" cy="409536"/>
              </a:xfrm>
              <a:prstGeom prst="rect">
                <a:avLst/>
              </a:prstGeom>
              <a:blipFill rotWithShape="0">
                <a:blip r:embed="rId15"/>
                <a:stretch>
                  <a:fillRect l="-6818" t="-4478" r="-10227" b="-104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29" idx="1"/>
          </p:cNvCxnSpPr>
          <p:nvPr/>
        </p:nvCxnSpPr>
        <p:spPr>
          <a:xfrm>
            <a:off x="746007" y="2518386"/>
            <a:ext cx="976060" cy="133555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9" idx="1"/>
          </p:cNvCxnSpPr>
          <p:nvPr/>
        </p:nvCxnSpPr>
        <p:spPr>
          <a:xfrm flipV="1">
            <a:off x="817950" y="3853943"/>
            <a:ext cx="904117" cy="133125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1021605" y="3188300"/>
            <a:ext cx="36000" cy="340800"/>
            <a:chOff x="2731586" y="4043627"/>
            <a:chExt cx="36000" cy="340800"/>
          </a:xfrm>
        </p:grpSpPr>
        <p:sp>
          <p:nvSpPr>
            <p:cNvPr id="46" name="Oval 45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78319" y="2862395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9" y="2862395"/>
                <a:ext cx="536044" cy="409536"/>
              </a:xfrm>
              <a:prstGeom prst="rect">
                <a:avLst/>
              </a:prstGeom>
              <a:blipFill rotWithShape="0">
                <a:blip r:embed="rId16"/>
                <a:stretch>
                  <a:fillRect l="-5682" t="-4478" r="-10227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01224" y="3480790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24" y="3480790"/>
                <a:ext cx="536044" cy="409536"/>
              </a:xfrm>
              <a:prstGeom prst="rect">
                <a:avLst/>
              </a:prstGeom>
              <a:blipFill rotWithShape="0">
                <a:blip r:embed="rId17"/>
                <a:stretch>
                  <a:fillRect l="-6818" t="-4478" r="-10227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>
            <a:off x="2073317" y="3140826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121190" y="3023240"/>
                <a:ext cx="1290418" cy="4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190" y="3023240"/>
                <a:ext cx="1290418" cy="409856"/>
              </a:xfrm>
              <a:prstGeom prst="rect">
                <a:avLst/>
              </a:prstGeom>
              <a:blipFill rotWithShape="0">
                <a:blip r:embed="rId19"/>
                <a:stretch>
                  <a:fillRect l="-2358" t="-4478" r="-3774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0435" r="-14783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753531" y="1331293"/>
                <a:ext cx="5489708" cy="9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2200" dirty="0"/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1" y="1331293"/>
                <a:ext cx="5489708" cy="958789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758550" y="2405790"/>
                <a:ext cx="2317879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550" y="2405790"/>
                <a:ext cx="2317879" cy="598754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753531" y="2903786"/>
                <a:ext cx="5489708" cy="9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2200" dirty="0"/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1" y="2903786"/>
                <a:ext cx="5489708" cy="958789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758550" y="3978283"/>
                <a:ext cx="2317879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550" y="3978283"/>
                <a:ext cx="2317879" cy="598754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Left Brace 71"/>
          <p:cNvSpPr/>
          <p:nvPr/>
        </p:nvSpPr>
        <p:spPr>
          <a:xfrm rot="5400000">
            <a:off x="396234" y="98468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/>
          <p:cNvSpPr txBox="1"/>
          <p:nvPr/>
        </p:nvSpPr>
        <p:spPr>
          <a:xfrm>
            <a:off x="-28641" y="92121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7" name="Left Brace 76"/>
          <p:cNvSpPr/>
          <p:nvPr/>
        </p:nvSpPr>
        <p:spPr>
          <a:xfrm rot="5400000">
            <a:off x="1977684" y="99050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/>
          <p:cNvSpPr txBox="1"/>
          <p:nvPr/>
        </p:nvSpPr>
        <p:spPr>
          <a:xfrm>
            <a:off x="1552809" y="927032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EE028-6B31-464D-B155-24AF37814F1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65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2125313"/>
            <a:ext cx="746306" cy="746306"/>
          </a:xfrm>
          <a:prstGeom prst="rect">
            <a:avLst/>
          </a:prstGeom>
          <a:noFill/>
        </p:spPr>
      </p:pic>
      <p:sp>
        <p:nvSpPr>
          <p:cNvPr id="100" name="Google Shape;100;p14"/>
          <p:cNvSpPr txBox="1"/>
          <p:nvPr/>
        </p:nvSpPr>
        <p:spPr>
          <a:xfrm>
            <a:off x="3394564" y="832857"/>
            <a:ext cx="5179280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Multilayer Neural Network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3480790"/>
            <a:ext cx="746306" cy="746306"/>
          </a:xfrm>
          <a:prstGeom prst="rect">
            <a:avLst/>
          </a:prstGeom>
        </p:spPr>
      </p:pic>
      <p:sp>
        <p:nvSpPr>
          <p:cNvPr id="55" name="Google Shape;119;p14"/>
          <p:cNvSpPr/>
          <p:nvPr/>
        </p:nvSpPr>
        <p:spPr>
          <a:xfrm>
            <a:off x="336842" y="1615227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26323" y="1691956"/>
            <a:ext cx="1113565" cy="556303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26323" y="2502846"/>
            <a:ext cx="1008112" cy="0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3415" y="2757433"/>
            <a:ext cx="1046473" cy="1249612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202581" y="2913849"/>
            <a:ext cx="36000" cy="340800"/>
            <a:chOff x="2731586" y="4043627"/>
            <a:chExt cx="36000" cy="340800"/>
          </a:xfrm>
        </p:grpSpPr>
        <p:sp>
          <p:nvSpPr>
            <p:cNvPr id="63" name="Oval 62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087305" y="3601099"/>
                <a:ext cx="574260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05" y="3601099"/>
                <a:ext cx="574260" cy="4780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2476115" y="3860086"/>
            <a:ext cx="622884" cy="2489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3865" y="1425011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65" y="1425011"/>
                <a:ext cx="536044" cy="409536"/>
              </a:xfrm>
              <a:prstGeom prst="rect">
                <a:avLst/>
              </a:prstGeom>
              <a:blipFill rotWithShape="0">
                <a:blip r:embed="rId8"/>
                <a:stretch>
                  <a:fillRect l="-6897" t="-4478" r="-11494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028135" y="2051031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35" y="2051031"/>
                <a:ext cx="536044" cy="409536"/>
              </a:xfrm>
              <a:prstGeom prst="rect">
                <a:avLst/>
              </a:prstGeom>
              <a:blipFill rotWithShape="0">
                <a:blip r:embed="rId9"/>
                <a:stretch>
                  <a:fillRect l="-6818" t="-2941" r="-10227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14363" y="3649614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363" y="3649614"/>
                <a:ext cx="536044" cy="409536"/>
              </a:xfrm>
              <a:prstGeom prst="rect">
                <a:avLst/>
              </a:prstGeom>
              <a:blipFill rotWithShape="0">
                <a:blip r:embed="rId10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087305" y="2245622"/>
                <a:ext cx="574260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05" y="2245622"/>
                <a:ext cx="574260" cy="46128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2476115" y="2504609"/>
            <a:ext cx="622884" cy="2489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094475" y="1796659"/>
            <a:ext cx="0" cy="344968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196138" y="1679073"/>
                <a:ext cx="1290418" cy="4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138" y="1679073"/>
                <a:ext cx="1290418" cy="409856"/>
              </a:xfrm>
              <a:prstGeom prst="rect">
                <a:avLst/>
              </a:prstGeom>
              <a:blipFill rotWithShape="0">
                <a:blip r:embed="rId13"/>
                <a:stretch>
                  <a:fillRect l="-1887" t="-2941" r="-3774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0526" r="-15789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39588" y="1680882"/>
            <a:ext cx="1100300" cy="1947111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150675" y="2121663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75" y="2121663"/>
                <a:ext cx="536044" cy="409536"/>
              </a:xfrm>
              <a:prstGeom prst="rect">
                <a:avLst/>
              </a:prstGeom>
              <a:blipFill rotWithShape="0">
                <a:blip r:embed="rId15"/>
                <a:stretch>
                  <a:fillRect l="-6818" t="-4478" r="-10227" b="-104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>
            <a:endCxn id="29" idx="1"/>
          </p:cNvCxnSpPr>
          <p:nvPr/>
        </p:nvCxnSpPr>
        <p:spPr>
          <a:xfrm>
            <a:off x="746007" y="2518386"/>
            <a:ext cx="976060" cy="1335557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9" idx="1"/>
          </p:cNvCxnSpPr>
          <p:nvPr/>
        </p:nvCxnSpPr>
        <p:spPr>
          <a:xfrm flipV="1">
            <a:off x="817950" y="3853943"/>
            <a:ext cx="904117" cy="133125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1021605" y="3188300"/>
            <a:ext cx="36000" cy="340800"/>
            <a:chOff x="2731586" y="4043627"/>
            <a:chExt cx="36000" cy="340800"/>
          </a:xfrm>
        </p:grpSpPr>
        <p:sp>
          <p:nvSpPr>
            <p:cNvPr id="46" name="Oval 45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78319" y="2862395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9" y="2862395"/>
                <a:ext cx="536044" cy="409536"/>
              </a:xfrm>
              <a:prstGeom prst="rect">
                <a:avLst/>
              </a:prstGeom>
              <a:blipFill rotWithShape="0">
                <a:blip r:embed="rId16"/>
                <a:stretch>
                  <a:fillRect l="-5682" t="-4478" r="-10227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01224" y="3480790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24" y="3480790"/>
                <a:ext cx="536044" cy="409536"/>
              </a:xfrm>
              <a:prstGeom prst="rect">
                <a:avLst/>
              </a:prstGeom>
              <a:blipFill rotWithShape="0">
                <a:blip r:embed="rId17"/>
                <a:stretch>
                  <a:fillRect l="-6818" t="-4478" r="-10227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>
            <a:off x="2073317" y="3140826"/>
            <a:ext cx="0" cy="344968"/>
          </a:xfrm>
          <a:prstGeom prst="straightConnector1">
            <a:avLst/>
          </a:prstGeom>
          <a:ln w="38100">
            <a:solidFill>
              <a:schemeClr val="accent2">
                <a:alpha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121190" y="3023240"/>
                <a:ext cx="1290418" cy="4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190" y="3023240"/>
                <a:ext cx="1290418" cy="409856"/>
              </a:xfrm>
              <a:prstGeom prst="rect">
                <a:avLst/>
              </a:prstGeom>
              <a:blipFill rotWithShape="0">
                <a:blip r:embed="rId19"/>
                <a:stretch>
                  <a:fillRect l="-2358" t="-4478" r="-3774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13" y="5598241"/>
            <a:ext cx="746306" cy="746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74151" y="5718550"/>
                <a:ext cx="574260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151" y="5718550"/>
                <a:ext cx="574260" cy="47801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2462961" y="5977537"/>
            <a:ext cx="622884" cy="24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060163" y="5258277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108036" y="5140691"/>
                <a:ext cx="1312731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36" y="5140691"/>
                <a:ext cx="1312731" cy="409984"/>
              </a:xfrm>
              <a:prstGeom prst="rect">
                <a:avLst/>
              </a:prstGeom>
              <a:blipFill rotWithShape="0">
                <a:blip r:embed="rId21"/>
                <a:stretch>
                  <a:fillRect l="-2326" t="-2941" r="-4186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blipFill rotWithShape="0">
                <a:blip r:embed="rId22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39588" y="1744041"/>
            <a:ext cx="1089212" cy="3984406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575913" y="4453046"/>
                <a:ext cx="558358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913" y="4453046"/>
                <a:ext cx="558358" cy="409984"/>
              </a:xfrm>
              <a:prstGeom prst="rect">
                <a:avLst/>
              </a:prstGeom>
              <a:blipFill rotWithShape="0">
                <a:blip r:embed="rId23"/>
                <a:stretch>
                  <a:fillRect l="-6593" t="-2941" r="-6593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/>
          <p:nvPr/>
        </p:nvCxnSpPr>
        <p:spPr>
          <a:xfrm>
            <a:off x="711987" y="2457833"/>
            <a:ext cx="996219" cy="34836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47630" y="3236649"/>
                <a:ext cx="558358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30" y="3236649"/>
                <a:ext cx="558358" cy="409984"/>
              </a:xfrm>
              <a:prstGeom prst="rect">
                <a:avLst/>
              </a:prstGeom>
              <a:blipFill rotWithShape="0">
                <a:blip r:embed="rId24"/>
                <a:stretch>
                  <a:fillRect l="-5435" t="-4478" r="-5435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>
            <a:off x="820271" y="4020670"/>
            <a:ext cx="900953" cy="196327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53583" y="5024673"/>
                <a:ext cx="558358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83" y="5024673"/>
                <a:ext cx="558358" cy="409984"/>
              </a:xfrm>
              <a:prstGeom prst="rect">
                <a:avLst/>
              </a:prstGeom>
              <a:blipFill rotWithShape="0">
                <a:blip r:embed="rId25"/>
                <a:stretch>
                  <a:fillRect l="-6593" t="-2941" r="-6593" b="-88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/>
          <p:cNvGrpSpPr/>
          <p:nvPr/>
        </p:nvGrpSpPr>
        <p:grpSpPr>
          <a:xfrm>
            <a:off x="1039593" y="4067773"/>
            <a:ext cx="36000" cy="340800"/>
            <a:chOff x="2731586" y="4043627"/>
            <a:chExt cx="36000" cy="340800"/>
          </a:xfrm>
        </p:grpSpPr>
        <p:sp>
          <p:nvSpPr>
            <p:cNvPr id="78" name="Oval 77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102766" y="4405352"/>
            <a:ext cx="36000" cy="340800"/>
            <a:chOff x="2731586" y="4043627"/>
            <a:chExt cx="36000" cy="340800"/>
          </a:xfrm>
        </p:grpSpPr>
        <p:sp>
          <p:nvSpPr>
            <p:cNvPr id="84" name="Oval 8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blipFill rotWithShape="0">
                <a:blip r:embed="rId26"/>
                <a:stretch>
                  <a:fillRect l="-10435" r="-14783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blipFill rotWithShape="0">
                <a:blip r:embed="rId27"/>
                <a:stretch>
                  <a:fillRect l="-10526" r="-14912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753531" y="1331293"/>
                <a:ext cx="5489708" cy="9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2200" dirty="0"/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1" y="1331293"/>
                <a:ext cx="5489708" cy="958789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758550" y="2405790"/>
                <a:ext cx="2317879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550" y="2405790"/>
                <a:ext cx="2317879" cy="598754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5753531" y="2903786"/>
                <a:ext cx="5489708" cy="9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2200" dirty="0"/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1" y="2903786"/>
                <a:ext cx="5489708" cy="958789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758550" y="3978283"/>
                <a:ext cx="2317879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550" y="3978283"/>
                <a:ext cx="2317879" cy="598754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753531" y="4453387"/>
                <a:ext cx="5489708" cy="958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2200" dirty="0"/>
                            <m:t> 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531" y="4453387"/>
                <a:ext cx="5489708" cy="958789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758550" y="5527884"/>
                <a:ext cx="2317879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550" y="5527884"/>
                <a:ext cx="2317879" cy="5987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Left Brace 94"/>
          <p:cNvSpPr/>
          <p:nvPr/>
        </p:nvSpPr>
        <p:spPr>
          <a:xfrm rot="5400000">
            <a:off x="396234" y="98468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/>
          <p:cNvSpPr txBox="1"/>
          <p:nvPr/>
        </p:nvSpPr>
        <p:spPr>
          <a:xfrm>
            <a:off x="-28641" y="92121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7" name="Left Brace 96"/>
          <p:cNvSpPr/>
          <p:nvPr/>
        </p:nvSpPr>
        <p:spPr>
          <a:xfrm rot="5400000">
            <a:off x="1977684" y="99050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1552809" y="927032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3344C-FE04-BD43-84D8-788C0242168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7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2125313"/>
            <a:ext cx="746306" cy="746306"/>
          </a:xfrm>
          <a:prstGeom prst="rect">
            <a:avLst/>
          </a:prstGeom>
          <a:noFill/>
        </p:spPr>
      </p:pic>
      <p:sp>
        <p:nvSpPr>
          <p:cNvPr id="100" name="Google Shape;100;p14"/>
          <p:cNvSpPr txBox="1"/>
          <p:nvPr/>
        </p:nvSpPr>
        <p:spPr>
          <a:xfrm>
            <a:off x="3394564" y="832857"/>
            <a:ext cx="5179280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Multilayer Neural Network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3480790"/>
            <a:ext cx="746306" cy="746306"/>
          </a:xfrm>
          <a:prstGeom prst="rect">
            <a:avLst/>
          </a:prstGeom>
        </p:spPr>
      </p:pic>
      <p:sp>
        <p:nvSpPr>
          <p:cNvPr id="55" name="Google Shape;119;p14"/>
          <p:cNvSpPr/>
          <p:nvPr/>
        </p:nvSpPr>
        <p:spPr>
          <a:xfrm>
            <a:off x="336842" y="1615227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26323" y="1691956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26323" y="2502846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3415" y="2757433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087305" y="3601099"/>
                <a:ext cx="574260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05" y="3601099"/>
                <a:ext cx="574260" cy="4780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/>
          <p:nvPr/>
        </p:nvCxnSpPr>
        <p:spPr>
          <a:xfrm>
            <a:off x="2476115" y="3860086"/>
            <a:ext cx="622884" cy="24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087305" y="2245622"/>
                <a:ext cx="574260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305" y="2245622"/>
                <a:ext cx="574260" cy="46128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2476115" y="2504609"/>
            <a:ext cx="622884" cy="24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094475" y="1796659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0526" r="-15789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39588" y="1680882"/>
            <a:ext cx="1100300" cy="194711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1"/>
          </p:cNvCxnSpPr>
          <p:nvPr/>
        </p:nvCxnSpPr>
        <p:spPr>
          <a:xfrm>
            <a:off x="746007" y="2518386"/>
            <a:ext cx="976060" cy="133555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9" idx="1"/>
          </p:cNvCxnSpPr>
          <p:nvPr/>
        </p:nvCxnSpPr>
        <p:spPr>
          <a:xfrm flipV="1">
            <a:off x="817950" y="3853943"/>
            <a:ext cx="904117" cy="133125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73317" y="3140826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13" y="5598241"/>
            <a:ext cx="746306" cy="746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74151" y="5718550"/>
                <a:ext cx="574260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151" y="5718550"/>
                <a:ext cx="574260" cy="47801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>
            <a:off x="2462961" y="5977537"/>
            <a:ext cx="622884" cy="24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060163" y="5258277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39588" y="1744041"/>
            <a:ext cx="1089212" cy="3984406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11987" y="2457833"/>
            <a:ext cx="996219" cy="34836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820271" y="4020670"/>
            <a:ext cx="900953" cy="196327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2076475" y="4432863"/>
            <a:ext cx="36000" cy="340800"/>
            <a:chOff x="2731586" y="4043627"/>
            <a:chExt cx="36000" cy="340800"/>
          </a:xfrm>
        </p:grpSpPr>
        <p:sp>
          <p:nvSpPr>
            <p:cNvPr id="84" name="Oval 8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0526" r="-14912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0435" r="-14783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398360" y="3066249"/>
            <a:ext cx="36000" cy="340800"/>
            <a:chOff x="2731586" y="4043627"/>
            <a:chExt cx="36000" cy="340800"/>
          </a:xfrm>
        </p:grpSpPr>
        <p:sp>
          <p:nvSpPr>
            <p:cNvPr id="90" name="Oval 89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Oval 90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Left Brace 5"/>
          <p:cNvSpPr/>
          <p:nvPr/>
        </p:nvSpPr>
        <p:spPr>
          <a:xfrm rot="5400000">
            <a:off x="396234" y="98468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-28641" y="92121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5" name="Left Brace 94"/>
          <p:cNvSpPr/>
          <p:nvPr/>
        </p:nvSpPr>
        <p:spPr>
          <a:xfrm rot="5400000">
            <a:off x="1977684" y="99050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/>
          <p:cNvSpPr txBox="1"/>
          <p:nvPr/>
        </p:nvSpPr>
        <p:spPr>
          <a:xfrm>
            <a:off x="1552809" y="927032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Layer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4280497" y="1341785"/>
                <a:ext cx="3020058" cy="511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497" y="1341785"/>
                <a:ext cx="3020058" cy="51110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4280497" y="1896568"/>
                <a:ext cx="3020058" cy="511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497" y="1896568"/>
                <a:ext cx="3020058" cy="511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280497" y="2731054"/>
                <a:ext cx="3020058" cy="511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N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497" y="2731054"/>
                <a:ext cx="3020058" cy="511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>
            <a:off x="7300555" y="1361814"/>
            <a:ext cx="247426" cy="188034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27292" y="1482658"/>
                <a:ext cx="3526350" cy="1638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sz="22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IN" sz="2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I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IN" sz="2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IN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2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IN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sz="22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I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IN" sz="2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IN" sz="22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IN" sz="2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N" sz="22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IN" sz="22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2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2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I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2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IN" sz="2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IN" sz="22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sz="2200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IN" sz="2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IN" sz="2200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IN" sz="22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IN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Sup>
                                      <m:sSubSupPr>
                                        <m:ctrlPr>
                                          <a:rPr lang="en-US" sz="2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IN" sz="2200" b="0" i="1" smtClea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sz="22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</m:e>
                                  <m:e>
                                    <m:r>
                                      <a:rPr lang="en-IN" sz="2200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2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IN" sz="22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IN" sz="22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IN" sz="22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sz="2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292" y="1482658"/>
                <a:ext cx="3526350" cy="163865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93509" y="2404393"/>
                <a:ext cx="1250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509" y="2404393"/>
                <a:ext cx="125034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42857" r="-38095" b="-4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727292" y="3410630"/>
                <a:ext cx="3093154" cy="511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2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2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2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292" y="3410630"/>
                <a:ext cx="3093154" cy="51110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6996774" y="4287358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Column vector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0211966" y="4298522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Column vector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9323187" y="4642972"/>
            <a:ext cx="155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Column vector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852500" y="3887669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Matrix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25959" y="3670857"/>
            <a:ext cx="0" cy="730618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0507987" y="3837904"/>
            <a:ext cx="0" cy="550124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9893904" y="3650667"/>
            <a:ext cx="0" cy="1028897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9230397" y="3736244"/>
            <a:ext cx="0" cy="275687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ight Brace 112"/>
          <p:cNvSpPr/>
          <p:nvPr/>
        </p:nvSpPr>
        <p:spPr>
          <a:xfrm rot="5400000">
            <a:off x="9327299" y="1543387"/>
            <a:ext cx="305249" cy="33710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305954" y="4976096"/>
                <a:ext cx="1993303" cy="154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IN" dirty="0"/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(1)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nor/>
                                      </m:rPr>
                                      <a:rPr lang="en-IN" dirty="0"/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sSubSup>
                                <m:sSub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IN" dirty="0"/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I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I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en-IN" dirty="0"/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I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I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954" y="4976096"/>
                <a:ext cx="1993303" cy="1545872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ight Brace 70"/>
          <p:cNvSpPr/>
          <p:nvPr/>
        </p:nvSpPr>
        <p:spPr>
          <a:xfrm>
            <a:off x="9299257" y="5031017"/>
            <a:ext cx="390041" cy="145140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9875314" y="5573670"/>
                <a:ext cx="1829347" cy="388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314" y="5573670"/>
                <a:ext cx="1829347" cy="388633"/>
              </a:xfrm>
              <a:prstGeom prst="rect">
                <a:avLst/>
              </a:prstGeom>
              <a:blipFill rotWithShape="0">
                <a:blip r:embed="rId23"/>
                <a:stretch>
                  <a:fillRect l="-3333" b="-18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/>
          <p:cNvSpPr txBox="1"/>
          <p:nvPr/>
        </p:nvSpPr>
        <p:spPr>
          <a:xfrm>
            <a:off x="4106525" y="5509729"/>
            <a:ext cx="3150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Hidden Layer Activation</a:t>
            </a:r>
            <a:endParaRPr lang="en-IN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28574-DD12-AE4C-9B5B-A82848885F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1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1" grpId="0" animBg="1"/>
      <p:bldP spid="73" grpId="0"/>
      <p:bldP spid="7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2125313"/>
            <a:ext cx="746306" cy="746306"/>
          </a:xfrm>
          <a:prstGeom prst="rect">
            <a:avLst/>
          </a:prstGeom>
          <a:noFill/>
        </p:spPr>
      </p:pic>
      <p:sp>
        <p:nvSpPr>
          <p:cNvPr id="100" name="Google Shape;100;p14"/>
          <p:cNvSpPr txBox="1"/>
          <p:nvPr/>
        </p:nvSpPr>
        <p:spPr>
          <a:xfrm>
            <a:off x="3394564" y="832857"/>
            <a:ext cx="5179280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Multilayer Neural Network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3480790"/>
            <a:ext cx="746306" cy="746306"/>
          </a:xfrm>
          <a:prstGeom prst="rect">
            <a:avLst/>
          </a:prstGeom>
        </p:spPr>
      </p:pic>
      <p:sp>
        <p:nvSpPr>
          <p:cNvPr id="55" name="Google Shape;119;p14"/>
          <p:cNvSpPr/>
          <p:nvPr/>
        </p:nvSpPr>
        <p:spPr>
          <a:xfrm>
            <a:off x="336842" y="1615227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26323" y="1691956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26323" y="2502846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3415" y="2757433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2451017" y="3360593"/>
                <a:ext cx="574260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17" y="3360593"/>
                <a:ext cx="574260" cy="4780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>
            <a:endCxn id="97" idx="1"/>
          </p:cNvCxnSpPr>
          <p:nvPr/>
        </p:nvCxnSpPr>
        <p:spPr>
          <a:xfrm flipV="1">
            <a:off x="2474259" y="3858947"/>
            <a:ext cx="1125933" cy="35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515241" y="2104902"/>
                <a:ext cx="574260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41" y="2104902"/>
                <a:ext cx="574260" cy="46128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>
            <a:stCxn id="33" idx="3"/>
            <a:endCxn id="97" idx="1"/>
          </p:cNvCxnSpPr>
          <p:nvPr/>
        </p:nvCxnSpPr>
        <p:spPr>
          <a:xfrm>
            <a:off x="2468373" y="2498466"/>
            <a:ext cx="1131819" cy="136048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094475" y="1796659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0526" r="-15789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39588" y="1680882"/>
            <a:ext cx="1100300" cy="194711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1"/>
          </p:cNvCxnSpPr>
          <p:nvPr/>
        </p:nvCxnSpPr>
        <p:spPr>
          <a:xfrm>
            <a:off x="746007" y="2518386"/>
            <a:ext cx="976060" cy="133555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9" idx="1"/>
          </p:cNvCxnSpPr>
          <p:nvPr/>
        </p:nvCxnSpPr>
        <p:spPr>
          <a:xfrm flipV="1">
            <a:off x="817950" y="3853943"/>
            <a:ext cx="904117" cy="133125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73317" y="3140826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13" y="5598241"/>
            <a:ext cx="746306" cy="7463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429218" y="5873330"/>
                <a:ext cx="574260" cy="478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18" y="5873330"/>
                <a:ext cx="574260" cy="47801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>
            <a:endCxn id="97" idx="1"/>
          </p:cNvCxnSpPr>
          <p:nvPr/>
        </p:nvCxnSpPr>
        <p:spPr>
          <a:xfrm flipV="1">
            <a:off x="2474259" y="3858947"/>
            <a:ext cx="1125933" cy="211244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060163" y="5258277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39588" y="1744041"/>
            <a:ext cx="1089212" cy="3984406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11987" y="2457833"/>
            <a:ext cx="996219" cy="34836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820271" y="4020670"/>
            <a:ext cx="900953" cy="196327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2076475" y="4432863"/>
            <a:ext cx="36000" cy="340800"/>
            <a:chOff x="2731586" y="4043627"/>
            <a:chExt cx="36000" cy="340800"/>
          </a:xfrm>
        </p:grpSpPr>
        <p:sp>
          <p:nvSpPr>
            <p:cNvPr id="84" name="Oval 8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0526" r="-14912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0435" r="-14783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398360" y="3066249"/>
            <a:ext cx="36000" cy="340800"/>
            <a:chOff x="2731586" y="4043627"/>
            <a:chExt cx="36000" cy="340800"/>
          </a:xfrm>
        </p:grpSpPr>
        <p:sp>
          <p:nvSpPr>
            <p:cNvPr id="90" name="Oval 89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Oval 90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Left Brace 5"/>
          <p:cNvSpPr/>
          <p:nvPr/>
        </p:nvSpPr>
        <p:spPr>
          <a:xfrm rot="5400000">
            <a:off x="396234" y="98468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-28641" y="92121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5" name="Left Brace 94"/>
          <p:cNvSpPr/>
          <p:nvPr/>
        </p:nvSpPr>
        <p:spPr>
          <a:xfrm rot="5400000">
            <a:off x="1977684" y="99050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/>
          <p:cNvSpPr txBox="1"/>
          <p:nvPr/>
        </p:nvSpPr>
        <p:spPr>
          <a:xfrm>
            <a:off x="1552809" y="927032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Layer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92" y="3485794"/>
            <a:ext cx="746306" cy="74630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649256" y="3802402"/>
                <a:ext cx="597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256" y="3802402"/>
                <a:ext cx="597408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1633" t="-26667" r="-22449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928012" y="2685458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012" y="2685458"/>
                <a:ext cx="536044" cy="409536"/>
              </a:xfrm>
              <a:prstGeom prst="rect">
                <a:avLst/>
              </a:prstGeom>
              <a:blipFill rotWithShape="0">
                <a:blip r:embed="rId17"/>
                <a:stretch>
                  <a:fillRect l="-5682" t="-4478" r="-10227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812390" y="3920505"/>
                <a:ext cx="536044" cy="409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390" y="3920505"/>
                <a:ext cx="536044" cy="409536"/>
              </a:xfrm>
              <a:prstGeom prst="rect">
                <a:avLst/>
              </a:prstGeom>
              <a:blipFill rotWithShape="0">
                <a:blip r:embed="rId18"/>
                <a:stretch>
                  <a:fillRect l="-5682" t="-4478" r="-10227" b="-104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948357" y="4953610"/>
                <a:ext cx="552394" cy="4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357" y="4953610"/>
                <a:ext cx="552394" cy="409984"/>
              </a:xfrm>
              <a:prstGeom prst="rect">
                <a:avLst/>
              </a:prstGeom>
              <a:blipFill rotWithShape="0">
                <a:blip r:embed="rId19"/>
                <a:stretch>
                  <a:fillRect l="-6667" t="-4478" r="-7778" b="-8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4320045" y="3860118"/>
            <a:ext cx="338016" cy="187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98256" y="3571794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256" y="3571794"/>
                <a:ext cx="288284" cy="43088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Left Brace 70"/>
          <p:cNvSpPr/>
          <p:nvPr/>
        </p:nvSpPr>
        <p:spPr>
          <a:xfrm rot="5400000">
            <a:off x="3849366" y="2885983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3424491" y="2822510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57516" y="1492893"/>
            <a:ext cx="3333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Output Layer Pre-activation</a:t>
            </a:r>
            <a:endParaRPr lang="en-I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7300555" y="1965981"/>
                <a:ext cx="3538020" cy="620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I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IN" sz="22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2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555" y="1965981"/>
                <a:ext cx="3538020" cy="620811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7300555" y="2717897"/>
            <a:ext cx="28943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Output Layer Activation</a:t>
            </a:r>
            <a:endParaRPr lang="en-IN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8320585" y="3067989"/>
                <a:ext cx="2250744" cy="506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I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I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585" y="3067989"/>
                <a:ext cx="2250744" cy="50667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/>
          <p:cNvSpPr txBox="1"/>
          <p:nvPr/>
        </p:nvSpPr>
        <p:spPr>
          <a:xfrm>
            <a:off x="7257516" y="3771754"/>
            <a:ext cx="30185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/>
              <a:t>o </a:t>
            </a:r>
            <a:r>
              <a:rPr lang="en-US" sz="2200" dirty="0"/>
              <a:t>can have many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sigmoid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tanh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Relu</a:t>
            </a:r>
            <a:r>
              <a:rPr lang="en-US" sz="2200" dirty="0"/>
              <a:t> etc.</a:t>
            </a:r>
            <a:endParaRPr lang="en-IN" sz="2200" dirty="0"/>
          </a:p>
        </p:txBody>
      </p:sp>
      <p:sp>
        <p:nvSpPr>
          <p:cNvPr id="80" name="TextBox 79"/>
          <p:cNvSpPr txBox="1"/>
          <p:nvPr/>
        </p:nvSpPr>
        <p:spPr>
          <a:xfrm>
            <a:off x="7300555" y="5255730"/>
            <a:ext cx="37487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One special is </a:t>
            </a:r>
            <a:r>
              <a:rPr lang="en-US" sz="2200" dirty="0" err="1"/>
              <a:t>softmax</a:t>
            </a:r>
            <a:r>
              <a:rPr lang="en-US" sz="2200" dirty="0"/>
              <a:t> function</a:t>
            </a:r>
            <a:endParaRPr lang="en-IN" sz="2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FBEE6-125C-8A49-A786-53BD187121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6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2125313"/>
            <a:ext cx="746306" cy="746306"/>
          </a:xfrm>
          <a:prstGeom prst="rect">
            <a:avLst/>
          </a:prstGeom>
          <a:noFill/>
        </p:spPr>
      </p:pic>
      <p:sp>
        <p:nvSpPr>
          <p:cNvPr id="100" name="Google Shape;100;p14"/>
          <p:cNvSpPr txBox="1"/>
          <p:nvPr/>
        </p:nvSpPr>
        <p:spPr>
          <a:xfrm>
            <a:off x="3394564" y="832857"/>
            <a:ext cx="5179280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Multilayer Neural Network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3480790"/>
            <a:ext cx="746306" cy="746306"/>
          </a:xfrm>
          <a:prstGeom prst="rect">
            <a:avLst/>
          </a:prstGeom>
        </p:spPr>
      </p:pic>
      <p:sp>
        <p:nvSpPr>
          <p:cNvPr id="55" name="Google Shape;119;p14"/>
          <p:cNvSpPr/>
          <p:nvPr/>
        </p:nvSpPr>
        <p:spPr>
          <a:xfrm>
            <a:off x="336842" y="1615227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26323" y="1691956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26323" y="2502846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3415" y="2757433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/>
          <p:cNvCxnSpPr>
            <a:endCxn id="97" idx="1"/>
          </p:cNvCxnSpPr>
          <p:nvPr/>
        </p:nvCxnSpPr>
        <p:spPr>
          <a:xfrm flipV="1">
            <a:off x="2452744" y="2481952"/>
            <a:ext cx="1147448" cy="138318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3" idx="3"/>
            <a:endCxn id="97" idx="1"/>
          </p:cNvCxnSpPr>
          <p:nvPr/>
        </p:nvCxnSpPr>
        <p:spPr>
          <a:xfrm flipV="1">
            <a:off x="2468373" y="2481952"/>
            <a:ext cx="1131819" cy="16514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094475" y="1796659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526" r="-15789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39588" y="1680882"/>
            <a:ext cx="1100300" cy="194711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1"/>
          </p:cNvCxnSpPr>
          <p:nvPr/>
        </p:nvCxnSpPr>
        <p:spPr>
          <a:xfrm>
            <a:off x="746007" y="2518386"/>
            <a:ext cx="976060" cy="133555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9" idx="1"/>
          </p:cNvCxnSpPr>
          <p:nvPr/>
        </p:nvCxnSpPr>
        <p:spPr>
          <a:xfrm flipV="1">
            <a:off x="817950" y="3853943"/>
            <a:ext cx="904117" cy="133125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73317" y="3140826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13" y="5598241"/>
            <a:ext cx="746306" cy="746306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43" idx="3"/>
            <a:endCxn id="97" idx="1"/>
          </p:cNvCxnSpPr>
          <p:nvPr/>
        </p:nvCxnSpPr>
        <p:spPr>
          <a:xfrm flipV="1">
            <a:off x="2455219" y="2481952"/>
            <a:ext cx="1144973" cy="348944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060163" y="5258277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>
            <a:off x="739588" y="1744041"/>
            <a:ext cx="1089212" cy="3984406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11987" y="2457833"/>
            <a:ext cx="996219" cy="34836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820271" y="4020670"/>
            <a:ext cx="900953" cy="196327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2076475" y="4432863"/>
            <a:ext cx="36000" cy="340800"/>
            <a:chOff x="2731586" y="4043627"/>
            <a:chExt cx="36000" cy="340800"/>
          </a:xfrm>
        </p:grpSpPr>
        <p:sp>
          <p:nvSpPr>
            <p:cNvPr id="84" name="Oval 8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0526" r="-14912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0435" r="-14783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398360" y="3066249"/>
            <a:ext cx="36000" cy="340800"/>
            <a:chOff x="2731586" y="4043627"/>
            <a:chExt cx="36000" cy="340800"/>
          </a:xfrm>
        </p:grpSpPr>
        <p:sp>
          <p:nvSpPr>
            <p:cNvPr id="90" name="Oval 89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Oval 90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Left Brace 5"/>
          <p:cNvSpPr/>
          <p:nvPr/>
        </p:nvSpPr>
        <p:spPr>
          <a:xfrm rot="5400000">
            <a:off x="396234" y="98468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-28641" y="921212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Layer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5" name="Left Brace 94"/>
          <p:cNvSpPr/>
          <p:nvPr/>
        </p:nvSpPr>
        <p:spPr>
          <a:xfrm rot="5400000">
            <a:off x="1977684" y="990505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TextBox 95"/>
          <p:cNvSpPr txBox="1"/>
          <p:nvPr/>
        </p:nvSpPr>
        <p:spPr>
          <a:xfrm>
            <a:off x="1552809" y="927032"/>
            <a:ext cx="14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Hidden Layer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92" y="2108799"/>
            <a:ext cx="746306" cy="746306"/>
          </a:xfrm>
          <a:prstGeom prst="rect">
            <a:avLst/>
          </a:prstGeom>
          <a:noFill/>
        </p:spPr>
      </p:pic>
      <p:cxnSp>
        <p:nvCxnSpPr>
          <p:cNvPr id="64" name="Straight Arrow Connector 63"/>
          <p:cNvCxnSpPr/>
          <p:nvPr/>
        </p:nvCxnSpPr>
        <p:spPr>
          <a:xfrm>
            <a:off x="4330801" y="2483132"/>
            <a:ext cx="338016" cy="187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Left Brace 70"/>
          <p:cNvSpPr/>
          <p:nvPr/>
        </p:nvSpPr>
        <p:spPr>
          <a:xfrm rot="5400000">
            <a:off x="3849366" y="1272312"/>
            <a:ext cx="252624" cy="94975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TextBox 72"/>
          <p:cNvSpPr txBox="1"/>
          <p:nvPr/>
        </p:nvSpPr>
        <p:spPr>
          <a:xfrm>
            <a:off x="3424491" y="1208839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Layer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65" y="3475374"/>
            <a:ext cx="746306" cy="746306"/>
          </a:xfrm>
          <a:prstGeom prst="rect">
            <a:avLst/>
          </a:prstGeom>
          <a:noFill/>
        </p:spPr>
      </p:pic>
      <p:cxnSp>
        <p:nvCxnSpPr>
          <p:cNvPr id="94" name="Straight Arrow Connector 93"/>
          <p:cNvCxnSpPr/>
          <p:nvPr/>
        </p:nvCxnSpPr>
        <p:spPr>
          <a:xfrm>
            <a:off x="4337074" y="3849707"/>
            <a:ext cx="338016" cy="187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65" y="5558911"/>
            <a:ext cx="746306" cy="746306"/>
          </a:xfrm>
          <a:prstGeom prst="rect">
            <a:avLst/>
          </a:prstGeom>
          <a:noFill/>
        </p:spPr>
      </p:pic>
      <p:cxnSp>
        <p:nvCxnSpPr>
          <p:cNvPr id="99" name="Straight Arrow Connector 98"/>
          <p:cNvCxnSpPr/>
          <p:nvPr/>
        </p:nvCxnSpPr>
        <p:spPr>
          <a:xfrm>
            <a:off x="4337074" y="5933244"/>
            <a:ext cx="338016" cy="187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3" idx="3"/>
            <a:endCxn id="93" idx="1"/>
          </p:cNvCxnSpPr>
          <p:nvPr/>
        </p:nvCxnSpPr>
        <p:spPr>
          <a:xfrm>
            <a:off x="2468373" y="2498466"/>
            <a:ext cx="1138092" cy="135006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93" idx="1"/>
          </p:cNvCxnSpPr>
          <p:nvPr/>
        </p:nvCxnSpPr>
        <p:spPr>
          <a:xfrm flipV="1">
            <a:off x="2429218" y="3848527"/>
            <a:ext cx="1177247" cy="118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93" idx="1"/>
          </p:cNvCxnSpPr>
          <p:nvPr/>
        </p:nvCxnSpPr>
        <p:spPr>
          <a:xfrm flipV="1">
            <a:off x="2486384" y="3848527"/>
            <a:ext cx="1120081" cy="2132994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33" idx="3"/>
            <a:endCxn id="98" idx="1"/>
          </p:cNvCxnSpPr>
          <p:nvPr/>
        </p:nvCxnSpPr>
        <p:spPr>
          <a:xfrm>
            <a:off x="2468373" y="2498466"/>
            <a:ext cx="1138092" cy="3433598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9" idx="3"/>
            <a:endCxn id="98" idx="1"/>
          </p:cNvCxnSpPr>
          <p:nvPr/>
        </p:nvCxnSpPr>
        <p:spPr>
          <a:xfrm>
            <a:off x="2468373" y="3853943"/>
            <a:ext cx="1138092" cy="207812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98" idx="1"/>
          </p:cNvCxnSpPr>
          <p:nvPr/>
        </p:nvCxnSpPr>
        <p:spPr>
          <a:xfrm flipV="1">
            <a:off x="2470848" y="5932064"/>
            <a:ext cx="1135617" cy="58158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3693231" y="2447808"/>
                <a:ext cx="597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231" y="2447808"/>
                <a:ext cx="5974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1633" t="-26667" r="-22449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696543" y="3802402"/>
                <a:ext cx="597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43" y="3802402"/>
                <a:ext cx="59740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30612" t="-26667" r="-23469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696543" y="5890809"/>
                <a:ext cx="597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43" y="5890809"/>
                <a:ext cx="597408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0612" t="-24590" r="-23469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3327059" y="1976895"/>
                <a:ext cx="528350" cy="42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59" y="1976895"/>
                <a:ext cx="528350" cy="42287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3394564" y="3259177"/>
                <a:ext cx="528350" cy="438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564" y="3259177"/>
                <a:ext cx="528350" cy="438197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3500798" y="5207443"/>
                <a:ext cx="528350" cy="438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IN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98" y="5207443"/>
                <a:ext cx="528350" cy="43819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732011" y="2010498"/>
                <a:ext cx="3551036" cy="894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011" y="2010498"/>
                <a:ext cx="3551036" cy="894669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732011" y="3376283"/>
                <a:ext cx="3643177" cy="8946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011" y="3376283"/>
                <a:ext cx="3643177" cy="89466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4732011" y="5456980"/>
                <a:ext cx="3658629" cy="895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011" y="5456980"/>
                <a:ext cx="3658629" cy="89569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/>
          <p:cNvSpPr txBox="1"/>
          <p:nvPr/>
        </p:nvSpPr>
        <p:spPr>
          <a:xfrm>
            <a:off x="8319000" y="3066249"/>
            <a:ext cx="37216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 err="1"/>
              <a:t>Softmax</a:t>
            </a:r>
            <a:r>
              <a:rPr lang="en-US" sz="2200" u="sng" dirty="0"/>
              <a:t> function</a:t>
            </a:r>
            <a:r>
              <a:rPr lang="en-US" sz="2200" dirty="0"/>
              <a:t>:</a:t>
            </a:r>
          </a:p>
          <a:p>
            <a:r>
              <a:rPr lang="en-US" sz="2200" dirty="0" err="1"/>
              <a:t>Exponentiate</a:t>
            </a:r>
            <a:r>
              <a:rPr lang="en-US" sz="2200" dirty="0"/>
              <a:t> each component of output activation vector and </a:t>
            </a:r>
            <a:r>
              <a:rPr lang="en-US" sz="2200" dirty="0" err="1"/>
              <a:t>elementwise</a:t>
            </a:r>
            <a:r>
              <a:rPr lang="en-US" sz="2200" dirty="0"/>
              <a:t> divide by the sum of the exponentials.</a:t>
            </a:r>
            <a:endParaRPr lang="en-IN" sz="2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A329B9-9F8C-B749-B91F-ACF94B1374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72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65" y="5558911"/>
            <a:ext cx="746306" cy="746306"/>
          </a:xfrm>
          <a:prstGeom prst="rect">
            <a:avLst/>
          </a:prstGeom>
          <a:noFill/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13" y="5598241"/>
            <a:ext cx="746306" cy="746306"/>
          </a:xfrm>
          <a:prstGeom prst="rect">
            <a:avLst/>
          </a:prstGeom>
        </p:spPr>
      </p:pic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Training a Neural Network – Loss Function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2125313"/>
            <a:ext cx="746306" cy="746306"/>
          </a:xfrm>
          <a:prstGeom prst="rect">
            <a:avLst/>
          </a:prstGeom>
          <a:noFill/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67" y="3480790"/>
            <a:ext cx="746306" cy="746306"/>
          </a:xfrm>
          <a:prstGeom prst="rect">
            <a:avLst/>
          </a:prstGeom>
        </p:spPr>
      </p:pic>
      <p:sp>
        <p:nvSpPr>
          <p:cNvPr id="77" name="Google Shape;119;p14"/>
          <p:cNvSpPr/>
          <p:nvPr/>
        </p:nvSpPr>
        <p:spPr>
          <a:xfrm>
            <a:off x="336842" y="1615227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726323" y="1691956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726323" y="2502846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93415" y="2757433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2170588"/>
                <a:ext cx="518027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3627993"/>
                <a:ext cx="54514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/>
          <p:cNvCxnSpPr>
            <a:endCxn id="142" idx="1"/>
          </p:cNvCxnSpPr>
          <p:nvPr/>
        </p:nvCxnSpPr>
        <p:spPr>
          <a:xfrm flipV="1">
            <a:off x="2452744" y="2481952"/>
            <a:ext cx="1147448" cy="138318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5" idx="3"/>
            <a:endCxn id="142" idx="1"/>
          </p:cNvCxnSpPr>
          <p:nvPr/>
        </p:nvCxnSpPr>
        <p:spPr>
          <a:xfrm flipV="1">
            <a:off x="2468373" y="2481952"/>
            <a:ext cx="1131819" cy="16514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2094475" y="1796659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7" y="1467042"/>
                <a:ext cx="18113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976" y="2416839"/>
                <a:ext cx="6972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526" r="-15789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/>
          <p:cNvCxnSpPr/>
          <p:nvPr/>
        </p:nvCxnSpPr>
        <p:spPr>
          <a:xfrm>
            <a:off x="739588" y="1680882"/>
            <a:ext cx="1100300" cy="194711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76" idx="1"/>
          </p:cNvCxnSpPr>
          <p:nvPr/>
        </p:nvCxnSpPr>
        <p:spPr>
          <a:xfrm>
            <a:off x="746007" y="2518386"/>
            <a:ext cx="976060" cy="133555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76" idx="1"/>
          </p:cNvCxnSpPr>
          <p:nvPr/>
        </p:nvCxnSpPr>
        <p:spPr>
          <a:xfrm flipV="1">
            <a:off x="817950" y="3853943"/>
            <a:ext cx="904117" cy="133125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2073317" y="3140826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39" y="2878444"/>
                <a:ext cx="181139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4483" r="-31034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/>
          <p:cNvCxnSpPr>
            <a:endCxn id="142" idx="1"/>
          </p:cNvCxnSpPr>
          <p:nvPr/>
        </p:nvCxnSpPr>
        <p:spPr>
          <a:xfrm flipV="1">
            <a:off x="2455219" y="2481952"/>
            <a:ext cx="1144973" cy="348944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2060163" y="5258277"/>
            <a:ext cx="0" cy="34496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027" y="4979431"/>
                <a:ext cx="18113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0000" r="-30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/>
          <p:cNvCxnSpPr/>
          <p:nvPr/>
        </p:nvCxnSpPr>
        <p:spPr>
          <a:xfrm>
            <a:off x="739588" y="1744041"/>
            <a:ext cx="1089212" cy="3984406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711987" y="2457833"/>
            <a:ext cx="996219" cy="3483689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820271" y="4020670"/>
            <a:ext cx="900953" cy="196327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2076475" y="4432863"/>
            <a:ext cx="36000" cy="340800"/>
            <a:chOff x="2731586" y="4043627"/>
            <a:chExt cx="36000" cy="340800"/>
          </a:xfrm>
        </p:grpSpPr>
        <p:sp>
          <p:nvSpPr>
            <p:cNvPr id="134" name="Oval 13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Oval 13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Oval 13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142" y="3805368"/>
                <a:ext cx="69724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0435" r="-14783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8" name="Group 137"/>
          <p:cNvGrpSpPr/>
          <p:nvPr/>
        </p:nvGrpSpPr>
        <p:grpSpPr>
          <a:xfrm>
            <a:off x="398360" y="3066249"/>
            <a:ext cx="36000" cy="340800"/>
            <a:chOff x="2731586" y="4043627"/>
            <a:chExt cx="36000" cy="340800"/>
          </a:xfrm>
        </p:grpSpPr>
        <p:sp>
          <p:nvSpPr>
            <p:cNvPr id="139" name="Oval 138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0" name="Oval 139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1" name="Oval 140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42" name="Picture 1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92" y="2108799"/>
            <a:ext cx="746306" cy="746306"/>
          </a:xfrm>
          <a:prstGeom prst="rect">
            <a:avLst/>
          </a:prstGeom>
          <a:noFill/>
        </p:spPr>
      </p:pic>
      <p:cxnSp>
        <p:nvCxnSpPr>
          <p:cNvPr id="143" name="Straight Arrow Connector 142"/>
          <p:cNvCxnSpPr/>
          <p:nvPr/>
        </p:nvCxnSpPr>
        <p:spPr>
          <a:xfrm>
            <a:off x="4330801" y="2483132"/>
            <a:ext cx="338016" cy="187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65" y="3475374"/>
            <a:ext cx="746306" cy="746306"/>
          </a:xfrm>
          <a:prstGeom prst="rect">
            <a:avLst/>
          </a:prstGeom>
          <a:noFill/>
        </p:spPr>
      </p:pic>
      <p:cxnSp>
        <p:nvCxnSpPr>
          <p:cNvPr id="145" name="Straight Arrow Connector 144"/>
          <p:cNvCxnSpPr/>
          <p:nvPr/>
        </p:nvCxnSpPr>
        <p:spPr>
          <a:xfrm>
            <a:off x="4337074" y="3849707"/>
            <a:ext cx="338016" cy="187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4337074" y="5933244"/>
            <a:ext cx="338016" cy="1877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75" idx="3"/>
            <a:endCxn id="144" idx="1"/>
          </p:cNvCxnSpPr>
          <p:nvPr/>
        </p:nvCxnSpPr>
        <p:spPr>
          <a:xfrm>
            <a:off x="2468373" y="2498466"/>
            <a:ext cx="1138092" cy="135006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endCxn id="144" idx="1"/>
          </p:cNvCxnSpPr>
          <p:nvPr/>
        </p:nvCxnSpPr>
        <p:spPr>
          <a:xfrm flipV="1">
            <a:off x="2429218" y="3848527"/>
            <a:ext cx="1177247" cy="118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44" idx="1"/>
          </p:cNvCxnSpPr>
          <p:nvPr/>
        </p:nvCxnSpPr>
        <p:spPr>
          <a:xfrm flipV="1">
            <a:off x="2486384" y="3848527"/>
            <a:ext cx="1120081" cy="2132994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75" idx="3"/>
          </p:cNvCxnSpPr>
          <p:nvPr/>
        </p:nvCxnSpPr>
        <p:spPr>
          <a:xfrm>
            <a:off x="2468373" y="2498466"/>
            <a:ext cx="1138092" cy="3433598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76" idx="3"/>
          </p:cNvCxnSpPr>
          <p:nvPr/>
        </p:nvCxnSpPr>
        <p:spPr>
          <a:xfrm>
            <a:off x="2468373" y="3853943"/>
            <a:ext cx="1138092" cy="2078121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2470848" y="5932064"/>
            <a:ext cx="1135617" cy="58158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3693231" y="2447808"/>
                <a:ext cx="597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231" y="2447808"/>
                <a:ext cx="5974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1633" t="-26667" r="-22449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696543" y="3802402"/>
                <a:ext cx="597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43" y="3802402"/>
                <a:ext cx="597408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30612" t="-26667" r="-23469" b="-5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/>
              <p:cNvSpPr txBox="1"/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73" y="1361814"/>
                <a:ext cx="50853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/>
              <p:cNvSpPr txBox="1"/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24" y="5921306"/>
                <a:ext cx="69724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0526" r="-14912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3696543" y="5890809"/>
                <a:ext cx="5974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43" y="5890809"/>
                <a:ext cx="597408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0612" t="-24590" r="-23469" b="-49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090" y="2275438"/>
                <a:ext cx="33650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090" y="2275438"/>
                <a:ext cx="336502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1818" r="-9091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4668817" y="3633125"/>
                <a:ext cx="34304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17" y="3633125"/>
                <a:ext cx="343043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21429" r="-8929" b="-232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4675358" y="5721532"/>
                <a:ext cx="35849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358" y="5721532"/>
                <a:ext cx="358495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0339" r="-5085" b="-254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97409" y="2045991"/>
                <a:ext cx="16351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Probability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 belongs to class 1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409" y="2045991"/>
                <a:ext cx="1635161" cy="923330"/>
              </a:xfrm>
              <a:prstGeom prst="rect">
                <a:avLst/>
              </a:prstGeom>
              <a:blipFill rotWithShape="0">
                <a:blip r:embed="rId19"/>
                <a:stretch>
                  <a:fillRect l="-3358" t="-3974" r="-5224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4997409" y="3382239"/>
                <a:ext cx="16351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Probability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 belongs to class 2</a:t>
                </a: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409" y="3382239"/>
                <a:ext cx="1635161" cy="923330"/>
              </a:xfrm>
              <a:prstGeom prst="rect">
                <a:avLst/>
              </a:prstGeom>
              <a:blipFill rotWithShape="0">
                <a:blip r:embed="rId20"/>
                <a:stretch>
                  <a:fillRect l="-3358" t="-3974" r="-5224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5011592" y="5421217"/>
                <a:ext cx="16351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Probability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dirty="0"/>
                  <a:t> belongs to class C</a:t>
                </a: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92" y="5421217"/>
                <a:ext cx="1635161" cy="923330"/>
              </a:xfrm>
              <a:prstGeom prst="rect">
                <a:avLst/>
              </a:prstGeom>
              <a:blipFill rotWithShape="0">
                <a:blip r:embed="rId21"/>
                <a:stretch>
                  <a:fillRect l="-2985" t="-3289" r="-5597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5" name="Group 174"/>
          <p:cNvGrpSpPr/>
          <p:nvPr/>
        </p:nvGrpSpPr>
        <p:grpSpPr>
          <a:xfrm>
            <a:off x="5796989" y="4690525"/>
            <a:ext cx="36000" cy="340800"/>
            <a:chOff x="2731586" y="4043627"/>
            <a:chExt cx="36000" cy="340800"/>
          </a:xfrm>
        </p:grpSpPr>
        <p:sp>
          <p:nvSpPr>
            <p:cNvPr id="176" name="Oval 175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7" name="Oval 176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8" name="Oval 177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10051" y="2060223"/>
                <a:ext cx="41847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So we can aim to maximize the probability corresponding to the correct class for any example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51" y="2060223"/>
                <a:ext cx="4184725" cy="923330"/>
              </a:xfrm>
              <a:prstGeom prst="rect">
                <a:avLst/>
              </a:prstGeom>
              <a:blipFill rotWithShape="0">
                <a:blip r:embed="rId22"/>
                <a:stretch>
                  <a:fillRect l="-437" t="-3974" r="-1310" b="-99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956799" y="3474382"/>
            <a:ext cx="2084866" cy="1309586"/>
            <a:chOff x="8582152" y="3751571"/>
            <a:chExt cx="2084866" cy="1309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894124" y="3751571"/>
                  <a:ext cx="910057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IN" sz="22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4124" y="3751571"/>
                  <a:ext cx="910057" cy="338554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4027" r="-671" b="-2727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582152" y="4077405"/>
                  <a:ext cx="1913344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sz="2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200" dirty="0">
                    <a:solidFill>
                      <a:prstClr val="black"/>
                    </a:solidFill>
                  </a:endParaRPr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2152" y="4077405"/>
                  <a:ext cx="1913344" cy="615553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1911" r="-509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8582152" y="4445604"/>
                  <a:ext cx="2084866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≡</m:t>
                            </m:r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sz="2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(−</m:t>
                            </m:r>
                            <m:r>
                              <a:rPr lang="en-US" sz="22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𝑙𝑜𝑔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en-US" sz="22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200" dirty="0">
                    <a:solidFill>
                      <a:prstClr val="black"/>
                    </a:solidFill>
                  </a:endParaRPr>
                </a:p>
                <a:p>
                  <a:endParaRPr lang="en-IN" dirty="0"/>
                </a:p>
              </p:txBody>
            </p:sp>
          </mc:Choice>
          <mc:Fallback xmlns="">
            <p:sp>
              <p:nvSpPr>
                <p:cNvPr id="179" name="Text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2152" y="4445604"/>
                  <a:ext cx="2084866" cy="615553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1754" r="-467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>
                <a:off x="7810051" y="5051374"/>
                <a:ext cx="4184725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Can be equivalently expressed as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IN" sz="2200" dirty="0"/>
                  <a:t> </a:t>
                </a:r>
                <a:r>
                  <a:rPr lang="en-IN" dirty="0"/>
                  <a:t>known as </a:t>
                </a:r>
                <a:r>
                  <a:rPr lang="en-IN" u="sng" dirty="0"/>
                  <a:t>cross-entropy loss</a:t>
                </a:r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51" y="5051374"/>
                <a:ext cx="4184725" cy="984885"/>
              </a:xfrm>
              <a:prstGeom prst="rect">
                <a:avLst/>
              </a:prstGeom>
              <a:blipFill rotWithShape="0">
                <a:blip r:embed="rId26"/>
                <a:stretch>
                  <a:fillRect l="-2911" t="-27950" r="-437" b="-55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8EC70-3F57-9944-9397-45671CBACC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3" grpId="0"/>
      <p:bldP spid="174" grpId="0"/>
      <p:bldP spid="9" grpId="0"/>
      <p:bldP spid="18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Forward Pass in a Nutshell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3387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7286" y="1770244"/>
                <a:ext cx="566372" cy="502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86" y="1770244"/>
                <a:ext cx="566372" cy="502702"/>
              </a:xfrm>
              <a:prstGeom prst="rect">
                <a:avLst/>
              </a:prstGeom>
              <a:blipFill rotWithShape="0">
                <a:blip r:embed="rId3"/>
                <a:stretch>
                  <a:fillRect l="-16129" r="-8602" b="-156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2" idx="3"/>
            <a:endCxn id="83" idx="1"/>
          </p:cNvCxnSpPr>
          <p:nvPr/>
        </p:nvCxnSpPr>
        <p:spPr>
          <a:xfrm>
            <a:off x="638978" y="2021596"/>
            <a:ext cx="900620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9995" y="1744383"/>
                <a:ext cx="889603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95" y="1744383"/>
                <a:ext cx="889603" cy="256480"/>
              </a:xfrm>
              <a:prstGeom prst="rect">
                <a:avLst/>
              </a:prstGeom>
              <a:blipFill rotWithShape="0">
                <a:blip r:embed="rId4"/>
                <a:stretch>
                  <a:fillRect l="-5479" t="-4762" r="-3425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153959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52222" y="1905847"/>
                <a:ext cx="39485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222" y="1905847"/>
                <a:ext cx="394852" cy="256480"/>
              </a:xfrm>
              <a:prstGeom prst="rect">
                <a:avLst/>
              </a:prstGeom>
              <a:blipFill rotWithShape="0">
                <a:blip r:embed="rId5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234368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354699" y="1905847"/>
                <a:ext cx="39645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699" y="1905847"/>
                <a:ext cx="396454" cy="256480"/>
              </a:xfrm>
              <a:prstGeom prst="rect">
                <a:avLst/>
              </a:prstGeom>
              <a:blipFill rotWithShape="0">
                <a:blip r:embed="rId6"/>
                <a:stretch>
                  <a:fillRect l="-12308" t="-4762" r="-923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>
            <a:stCxn id="83" idx="3"/>
            <a:endCxn id="85" idx="1"/>
          </p:cNvCxnSpPr>
          <p:nvPr/>
        </p:nvCxnSpPr>
        <p:spPr>
          <a:xfrm>
            <a:off x="1925189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33879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879" y="1744383"/>
                <a:ext cx="420820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1594" r="-17391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85" idx="3"/>
            <a:endCxn id="93" idx="1"/>
          </p:cNvCxnSpPr>
          <p:nvPr/>
        </p:nvCxnSpPr>
        <p:spPr>
          <a:xfrm>
            <a:off x="2729273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728263" y="1744383"/>
                <a:ext cx="889603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263" y="1744383"/>
                <a:ext cx="889603" cy="256480"/>
              </a:xfrm>
              <a:prstGeom prst="rect">
                <a:avLst/>
              </a:prstGeom>
              <a:blipFill rotWithShape="0">
                <a:blip r:embed="rId8"/>
                <a:stretch>
                  <a:fillRect l="-5517" t="-4762" r="-413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3617866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4421950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4432967" y="1905847"/>
                <a:ext cx="396455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967" y="1905847"/>
                <a:ext cx="396455" cy="256480"/>
              </a:xfrm>
              <a:prstGeom prst="rect">
                <a:avLst/>
              </a:prstGeom>
              <a:blipFill rotWithShape="0">
                <a:blip r:embed="rId9"/>
                <a:stretch>
                  <a:fillRect l="-12308" t="-4762" r="-923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/>
          <p:cNvCxnSpPr/>
          <p:nvPr/>
        </p:nvCxnSpPr>
        <p:spPr>
          <a:xfrm>
            <a:off x="4003457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012147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147" y="1744383"/>
                <a:ext cx="420820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11594" r="-17391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3631898" y="1905847"/>
                <a:ext cx="39485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898" y="1905847"/>
                <a:ext cx="394852" cy="256480"/>
              </a:xfrm>
              <a:prstGeom prst="rect">
                <a:avLst/>
              </a:prstGeom>
              <a:blipFill rotWithShape="0">
                <a:blip r:embed="rId11"/>
                <a:stretch>
                  <a:fillRect l="-7692" t="-4762" r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/>
          <p:nvPr/>
        </p:nvCxnSpPr>
        <p:spPr>
          <a:xfrm>
            <a:off x="4807541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6" idx="1"/>
          </p:cNvCxnSpPr>
          <p:nvPr/>
        </p:nvCxnSpPr>
        <p:spPr>
          <a:xfrm>
            <a:off x="5862749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861739" y="1744383"/>
                <a:ext cx="88806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739" y="1744383"/>
                <a:ext cx="888064" cy="256480"/>
              </a:xfrm>
              <a:prstGeom prst="rect">
                <a:avLst/>
              </a:prstGeom>
              <a:blipFill rotWithShape="0">
                <a:blip r:embed="rId12"/>
                <a:stretch>
                  <a:fillRect l="-5517" t="-4762" r="-413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675134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7136933" y="2021596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189691" y="1744383"/>
                <a:ext cx="3547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o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691" y="1744383"/>
                <a:ext cx="354777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33898" t="-24390" r="-23729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765374" y="1905847"/>
                <a:ext cx="39408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374" y="1905847"/>
                <a:ext cx="394082" cy="256480"/>
              </a:xfrm>
              <a:prstGeom prst="rect">
                <a:avLst/>
              </a:prstGeom>
              <a:blipFill rotWithShape="0">
                <a:blip r:embed="rId14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7628998" y="1877752"/>
                <a:ext cx="10442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998" y="1877752"/>
                <a:ext cx="1044260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6395" r="-4070" b="-3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/>
          <p:cNvGrpSpPr/>
          <p:nvPr/>
        </p:nvGrpSpPr>
        <p:grpSpPr>
          <a:xfrm rot="16200000">
            <a:off x="5521786" y="1863687"/>
            <a:ext cx="36000" cy="340800"/>
            <a:chOff x="2731586" y="4043627"/>
            <a:chExt cx="36000" cy="340800"/>
          </a:xfrm>
        </p:grpSpPr>
        <p:sp>
          <p:nvSpPr>
            <p:cNvPr id="114" name="Oval 11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155017" y="1520328"/>
                <a:ext cx="23892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IN" dirty="0"/>
                  <a:t> is the collection of all learnable parameters i.e.,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IN" b="1" dirty="0"/>
                  <a:t> </a:t>
                </a:r>
                <a:r>
                  <a:rPr lang="en-IN" dirty="0"/>
                  <a:t>and</a:t>
                </a:r>
                <a:r>
                  <a:rPr lang="en-IN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017" y="1520328"/>
                <a:ext cx="2389283" cy="923330"/>
              </a:xfrm>
              <a:prstGeom prst="rect">
                <a:avLst/>
              </a:prstGeom>
              <a:blipFill rotWithShape="0">
                <a:blip r:embed="rId16"/>
                <a:stretch>
                  <a:fillRect t="-3289" r="-3061"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53387" y="3326130"/>
                <a:ext cx="4019370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layer pre-activation: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7" y="3326130"/>
                <a:ext cx="4019370" cy="664926"/>
              </a:xfrm>
              <a:prstGeom prst="rect">
                <a:avLst/>
              </a:prstGeom>
              <a:blipFill rotWithShape="0">
                <a:blip r:embed="rId17"/>
                <a:stretch>
                  <a:fillRect l="-1366" t="-5505" b="-137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/>
              <p:cNvSpPr txBox="1"/>
              <p:nvPr/>
            </p:nvSpPr>
            <p:spPr>
              <a:xfrm>
                <a:off x="253387" y="4305777"/>
                <a:ext cx="3466398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Hidden layer activation: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6" name="TextBox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7" y="4305777"/>
                <a:ext cx="3466398" cy="664926"/>
              </a:xfrm>
              <a:prstGeom prst="rect">
                <a:avLst/>
              </a:prstGeom>
              <a:blipFill rotWithShape="0">
                <a:blip r:embed="rId18"/>
                <a:stretch>
                  <a:fillRect l="-1585" t="-4587" r="-176" b="-137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253387" y="5202065"/>
                <a:ext cx="3590727" cy="664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Output layer activation: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b="1" dirty="0"/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87" y="5202065"/>
                <a:ext cx="3590727" cy="664926"/>
              </a:xfrm>
              <a:prstGeom prst="rect">
                <a:avLst/>
              </a:prstGeom>
              <a:blipFill rotWithShape="0">
                <a:blip r:embed="rId19"/>
                <a:stretch>
                  <a:fillRect l="-1528" t="-4587" b="-137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80D3-D15F-5348-BDBA-314324CFBC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0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56" grpId="0"/>
      <p:bldP spid="1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434343"/>
                </a:solidFill>
              </a:rPr>
              <a:t>Backpropagation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2344" y="1520328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blipFill rotWithShape="0">
                <a:blip r:embed="rId3"/>
                <a:stretch>
                  <a:fillRect l="-13043" t="-4762" r="-326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2" idx="3"/>
            <a:endCxn id="83" idx="1"/>
          </p:cNvCxnSpPr>
          <p:nvPr/>
        </p:nvCxnSpPr>
        <p:spPr>
          <a:xfrm>
            <a:off x="1410168" y="2021596"/>
            <a:ext cx="900620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blipFill rotWithShape="0">
                <a:blip r:embed="rId4"/>
                <a:stretch>
                  <a:fillRect l="-5109" t="-4762" r="-438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231078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blipFill rotWithShape="0">
                <a:blip r:embed="rId5"/>
                <a:stretch>
                  <a:fillRect l="-6667" t="-4762" r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311487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blipFill rotWithShape="0">
                <a:blip r:embed="rId6"/>
                <a:stretch>
                  <a:fillRect l="-15000" t="-4762" r="-10000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>
            <a:stCxn id="83" idx="3"/>
            <a:endCxn id="85" idx="1"/>
          </p:cNvCxnSpPr>
          <p:nvPr/>
        </p:nvCxnSpPr>
        <p:spPr>
          <a:xfrm>
            <a:off x="2696379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85" idx="3"/>
            <a:endCxn id="93" idx="1"/>
          </p:cNvCxnSpPr>
          <p:nvPr/>
        </p:nvCxnSpPr>
        <p:spPr>
          <a:xfrm>
            <a:off x="3500463" y="2021596"/>
            <a:ext cx="1197069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blipFill rotWithShape="0">
                <a:blip r:embed="rId8"/>
                <a:stretch>
                  <a:fillRect l="-2985" t="-4762" r="-248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4697532" y="1520328"/>
            <a:ext cx="575917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5699921" y="1525836"/>
            <a:ext cx="522919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blipFill rotWithShape="0">
                <a:blip r:embed="rId9"/>
                <a:stretch>
                  <a:fillRect l="-8696" t="-4762" r="-7609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/>
          <p:cNvCxnSpPr/>
          <p:nvPr/>
        </p:nvCxnSpPr>
        <p:spPr>
          <a:xfrm>
            <a:off x="5281428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blipFill rotWithShape="0">
                <a:blip r:embed="rId11"/>
                <a:stretch>
                  <a:fillRect l="-5435" t="-4762" r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/>
          <p:nvPr/>
        </p:nvCxnSpPr>
        <p:spPr>
          <a:xfrm>
            <a:off x="6239742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6" idx="1"/>
          </p:cNvCxnSpPr>
          <p:nvPr/>
        </p:nvCxnSpPr>
        <p:spPr>
          <a:xfrm>
            <a:off x="7239865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blipFill rotWithShape="0">
                <a:blip r:embed="rId12"/>
                <a:stretch>
                  <a:fillRect l="-4795" t="-4762" r="-411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812845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8514049" y="2021596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o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33898" t="-24390" r="-23729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blipFill rotWithShape="0">
                <a:blip r:embed="rId14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6395" r="-4070" b="-3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/>
          <p:cNvGrpSpPr/>
          <p:nvPr/>
        </p:nvGrpSpPr>
        <p:grpSpPr>
          <a:xfrm rot="16200000">
            <a:off x="6953987" y="1863687"/>
            <a:ext cx="36000" cy="340800"/>
            <a:chOff x="2731586" y="4043627"/>
            <a:chExt cx="36000" cy="340800"/>
          </a:xfrm>
        </p:grpSpPr>
        <p:sp>
          <p:nvSpPr>
            <p:cNvPr id="114" name="Oval 11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10103001" y="2031600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blipFill rotWithShape="0">
                <a:blip r:embed="rId16"/>
                <a:stretch>
                  <a:fillRect l="-8108"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451581" y="2052087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16200000">
            <a:off x="280755" y="1950254"/>
            <a:ext cx="45719" cy="188400"/>
            <a:chOff x="2731586" y="4043627"/>
            <a:chExt cx="36000" cy="340800"/>
          </a:xfrm>
        </p:grpSpPr>
        <p:sp>
          <p:nvSpPr>
            <p:cNvPr id="54" name="Oval 5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7" name="Rectangle 56"/>
          <p:cNvSpPr/>
          <p:nvPr/>
        </p:nvSpPr>
        <p:spPr>
          <a:xfrm>
            <a:off x="11398075" y="1918025"/>
            <a:ext cx="180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1482806" y="2151173"/>
            <a:ext cx="7943" cy="28800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50375" y="2432332"/>
            <a:ext cx="1307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 class of the example</a:t>
            </a:r>
            <a:endParaRPr lang="en-IN" sz="1600" dirty="0"/>
          </a:p>
        </p:txBody>
      </p:sp>
      <p:sp>
        <p:nvSpPr>
          <p:cNvPr id="60" name="Google Shape;100;p14"/>
          <p:cNvSpPr txBox="1"/>
          <p:nvPr/>
        </p:nvSpPr>
        <p:spPr>
          <a:xfrm>
            <a:off x="302992" y="3206847"/>
            <a:ext cx="11012212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Backpropagation</a:t>
            </a:r>
            <a:r>
              <a:rPr lang="en-US" dirty="0"/>
              <a:t> consists of intelligent use of the chain rule of differentiation for computation of these gradients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Google Shape;100;p14"/>
              <p:cNvSpPr txBox="1"/>
              <p:nvPr/>
            </p:nvSpPr>
            <p:spPr>
              <a:xfrm>
                <a:off x="-108766" y="2661113"/>
                <a:ext cx="7347621" cy="577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dirty="0"/>
                  <a:t>For gradient descent we 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62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766" y="2661113"/>
                <a:ext cx="7347621" cy="577795"/>
              </a:xfrm>
              <a:prstGeom prst="rect">
                <a:avLst/>
              </a:prstGeom>
              <a:blipFill rotWithShape="0">
                <a:blip r:embed="rId17"/>
                <a:stretch>
                  <a:fillRect t="-42553" b="-6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7CFF3-9C22-7249-AC8A-ACC80ACD44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61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434343"/>
                </a:solidFill>
              </a:rPr>
              <a:t>Backpropagation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2344" y="1520328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blipFill rotWithShape="0">
                <a:blip r:embed="rId3"/>
                <a:stretch>
                  <a:fillRect l="-13043" t="-4762" r="-326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2" idx="3"/>
            <a:endCxn id="83" idx="1"/>
          </p:cNvCxnSpPr>
          <p:nvPr/>
        </p:nvCxnSpPr>
        <p:spPr>
          <a:xfrm>
            <a:off x="1410168" y="2021596"/>
            <a:ext cx="900620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blipFill rotWithShape="0">
                <a:blip r:embed="rId4"/>
                <a:stretch>
                  <a:fillRect l="-5109" t="-4762" r="-438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231078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blipFill rotWithShape="0">
                <a:blip r:embed="rId5"/>
                <a:stretch>
                  <a:fillRect l="-6667" t="-4762" r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311487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blipFill rotWithShape="0">
                <a:blip r:embed="rId6"/>
                <a:stretch>
                  <a:fillRect l="-15000" t="-4762" r="-10000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>
            <a:stCxn id="83" idx="3"/>
            <a:endCxn id="85" idx="1"/>
          </p:cNvCxnSpPr>
          <p:nvPr/>
        </p:nvCxnSpPr>
        <p:spPr>
          <a:xfrm>
            <a:off x="2696379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85" idx="3"/>
            <a:endCxn id="93" idx="1"/>
          </p:cNvCxnSpPr>
          <p:nvPr/>
        </p:nvCxnSpPr>
        <p:spPr>
          <a:xfrm>
            <a:off x="3500463" y="2021596"/>
            <a:ext cx="1197069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blipFill rotWithShape="0">
                <a:blip r:embed="rId8"/>
                <a:stretch>
                  <a:fillRect l="-2985" t="-4762" r="-248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4697532" y="1520328"/>
            <a:ext cx="575917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5699921" y="1525836"/>
            <a:ext cx="522919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blipFill rotWithShape="0">
                <a:blip r:embed="rId9"/>
                <a:stretch>
                  <a:fillRect l="-8696" t="-4762" r="-7609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/>
          <p:cNvCxnSpPr/>
          <p:nvPr/>
        </p:nvCxnSpPr>
        <p:spPr>
          <a:xfrm>
            <a:off x="5281428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blipFill rotWithShape="0">
                <a:blip r:embed="rId11"/>
                <a:stretch>
                  <a:fillRect l="-5435" t="-4762" r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/>
          <p:nvPr/>
        </p:nvCxnSpPr>
        <p:spPr>
          <a:xfrm>
            <a:off x="6239742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6" idx="1"/>
          </p:cNvCxnSpPr>
          <p:nvPr/>
        </p:nvCxnSpPr>
        <p:spPr>
          <a:xfrm>
            <a:off x="7239865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blipFill rotWithShape="0">
                <a:blip r:embed="rId12"/>
                <a:stretch>
                  <a:fillRect l="-4795" t="-4762" r="-411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812845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8514049" y="2021596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o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33898" t="-24390" r="-23729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blipFill rotWithShape="0">
                <a:blip r:embed="rId14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6395" r="-4070" b="-3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/>
          <p:cNvGrpSpPr/>
          <p:nvPr/>
        </p:nvGrpSpPr>
        <p:grpSpPr>
          <a:xfrm rot="16200000">
            <a:off x="6953987" y="1863687"/>
            <a:ext cx="36000" cy="340800"/>
            <a:chOff x="2731586" y="4043627"/>
            <a:chExt cx="36000" cy="340800"/>
          </a:xfrm>
        </p:grpSpPr>
        <p:sp>
          <p:nvSpPr>
            <p:cNvPr id="114" name="Oval 11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10103001" y="2031600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blipFill rotWithShape="0">
                <a:blip r:embed="rId16"/>
                <a:stretch>
                  <a:fillRect l="-8108"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451581" y="2052087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16200000">
            <a:off x="280755" y="1950254"/>
            <a:ext cx="45719" cy="188400"/>
            <a:chOff x="2731586" y="4043627"/>
            <a:chExt cx="36000" cy="340800"/>
          </a:xfrm>
        </p:grpSpPr>
        <p:sp>
          <p:nvSpPr>
            <p:cNvPr id="54" name="Oval 5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970598" y="4001232"/>
                <a:ext cx="7458645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I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600" dirty="0"/>
                            <m:t> </m:t>
                          </m:r>
                          <m:sSubSup>
                            <m:sSubSupPr>
                              <m:ctrlPr>
                                <a:rPr lang="en-IN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IN" sz="1600" dirty="0"/>
                        <m:t> </m:t>
                      </m:r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IN" sz="1600" dirty="0"/>
                        <m:t> </m:t>
                      </m:r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m:rPr>
                          <m:nor/>
                        </m:rPr>
                        <a:rPr lang="en-IN" sz="1600" dirty="0"/>
                        <m:t> </m:t>
                      </m:r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98" y="4001232"/>
                <a:ext cx="7458645" cy="62536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Google Shape;100;p14"/>
              <p:cNvSpPr txBox="1"/>
              <p:nvPr/>
            </p:nvSpPr>
            <p:spPr>
              <a:xfrm>
                <a:off x="687670" y="2661113"/>
                <a:ext cx="10650890" cy="577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 influences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IN" dirty="0"/>
                  <a:t>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. That means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IN" dirty="0"/>
                  <a:t> is a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, in turn, is a function of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49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70" y="2661113"/>
                <a:ext cx="10650890" cy="57779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601854" y="1379797"/>
            <a:ext cx="2192662" cy="128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10513724" y="1744382"/>
            <a:ext cx="1326871" cy="530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15928" y="3145224"/>
                <a:ext cx="2224648" cy="876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928" y="3145224"/>
                <a:ext cx="2224648" cy="87626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829104" y="4615207"/>
                <a:ext cx="3901453" cy="876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104" y="4615207"/>
                <a:ext cx="3901453" cy="876266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832397" y="5548865"/>
                <a:ext cx="3745192" cy="6902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And similarly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97" y="5548865"/>
                <a:ext cx="3745192" cy="690254"/>
              </a:xfrm>
              <a:prstGeom prst="rect">
                <a:avLst/>
              </a:prstGeom>
              <a:blipFill rotWithShape="0">
                <a:blip r:embed="rId21"/>
                <a:stretch>
                  <a:fillRect l="-14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115722" y="486867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… (1)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115722" y="564680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…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58810" y="5034903"/>
                <a:ext cx="3614746" cy="981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We know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IN" dirty="0"/>
                  <a:t> from forward pass, so we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810" y="5034903"/>
                <a:ext cx="3614746" cy="981231"/>
              </a:xfrm>
              <a:prstGeom prst="rect">
                <a:avLst/>
              </a:prstGeom>
              <a:blipFill rotWithShape="0">
                <a:blip r:embed="rId22"/>
                <a:stretch>
                  <a:fillRect r="-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50C1-C243-1046-A9FB-A4123727A0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3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9" grpId="0"/>
      <p:bldP spid="63" grpId="0"/>
      <p:bldP spid="6" grpId="0"/>
      <p:bldP spid="64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l="-4942" t="-23050" b="-19237"/>
          <a:stretch/>
        </p:blipFill>
        <p:spPr>
          <a:xfrm>
            <a:off x="-172975" y="228600"/>
            <a:ext cx="11650132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3B759-070E-4643-BA46-EF66551789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11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434343"/>
                </a:solidFill>
              </a:rPr>
              <a:t>Backpropagation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2344" y="1520328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blipFill rotWithShape="0">
                <a:blip r:embed="rId3"/>
                <a:stretch>
                  <a:fillRect l="-13043" t="-4762" r="-326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2" idx="3"/>
            <a:endCxn id="83" idx="1"/>
          </p:cNvCxnSpPr>
          <p:nvPr/>
        </p:nvCxnSpPr>
        <p:spPr>
          <a:xfrm>
            <a:off x="1410168" y="2021596"/>
            <a:ext cx="900620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blipFill rotWithShape="0">
                <a:blip r:embed="rId4"/>
                <a:stretch>
                  <a:fillRect l="-5109" t="-4762" r="-438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231078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blipFill rotWithShape="0">
                <a:blip r:embed="rId5"/>
                <a:stretch>
                  <a:fillRect l="-6667" t="-4762" r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311487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blipFill rotWithShape="0">
                <a:blip r:embed="rId6"/>
                <a:stretch>
                  <a:fillRect l="-15000" t="-4762" r="-10000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>
            <a:stCxn id="83" idx="3"/>
            <a:endCxn id="85" idx="1"/>
          </p:cNvCxnSpPr>
          <p:nvPr/>
        </p:nvCxnSpPr>
        <p:spPr>
          <a:xfrm>
            <a:off x="2696379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85" idx="3"/>
            <a:endCxn id="93" idx="1"/>
          </p:cNvCxnSpPr>
          <p:nvPr/>
        </p:nvCxnSpPr>
        <p:spPr>
          <a:xfrm>
            <a:off x="3500463" y="2021596"/>
            <a:ext cx="1197069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blipFill rotWithShape="0">
                <a:blip r:embed="rId8"/>
                <a:stretch>
                  <a:fillRect l="-2985" t="-4762" r="-248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4697532" y="1520328"/>
            <a:ext cx="575917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5699921" y="1525836"/>
            <a:ext cx="522919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blipFill rotWithShape="0">
                <a:blip r:embed="rId9"/>
                <a:stretch>
                  <a:fillRect l="-8696" t="-4762" r="-7609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/>
          <p:cNvCxnSpPr/>
          <p:nvPr/>
        </p:nvCxnSpPr>
        <p:spPr>
          <a:xfrm>
            <a:off x="5281428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blipFill rotWithShape="0">
                <a:blip r:embed="rId11"/>
                <a:stretch>
                  <a:fillRect l="-5435" t="-4762" r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/>
          <p:nvPr/>
        </p:nvCxnSpPr>
        <p:spPr>
          <a:xfrm>
            <a:off x="6239742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6" idx="1"/>
          </p:cNvCxnSpPr>
          <p:nvPr/>
        </p:nvCxnSpPr>
        <p:spPr>
          <a:xfrm>
            <a:off x="7239865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blipFill rotWithShape="0">
                <a:blip r:embed="rId12"/>
                <a:stretch>
                  <a:fillRect l="-4795" t="-4762" r="-411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812845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8514049" y="2021596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o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33898" t="-24390" r="-23729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blipFill rotWithShape="0">
                <a:blip r:embed="rId14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6395" r="-4070" b="-3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/>
          <p:cNvGrpSpPr/>
          <p:nvPr/>
        </p:nvGrpSpPr>
        <p:grpSpPr>
          <a:xfrm rot="16200000">
            <a:off x="6953987" y="1863687"/>
            <a:ext cx="36000" cy="340800"/>
            <a:chOff x="2731586" y="4043627"/>
            <a:chExt cx="36000" cy="340800"/>
          </a:xfrm>
        </p:grpSpPr>
        <p:sp>
          <p:nvSpPr>
            <p:cNvPr id="114" name="Oval 11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10103001" y="2031600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blipFill rotWithShape="0">
                <a:blip r:embed="rId16"/>
                <a:stretch>
                  <a:fillRect l="-8108"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451581" y="2052087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16200000">
            <a:off x="280755" y="1950254"/>
            <a:ext cx="45719" cy="188400"/>
            <a:chOff x="2731586" y="4043627"/>
            <a:chExt cx="36000" cy="340800"/>
          </a:xfrm>
        </p:grpSpPr>
        <p:sp>
          <p:nvSpPr>
            <p:cNvPr id="54" name="Oval 5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Google Shape;100;p14"/>
              <p:cNvSpPr txBox="1"/>
              <p:nvPr/>
            </p:nvSpPr>
            <p:spPr>
              <a:xfrm>
                <a:off x="687670" y="2661113"/>
                <a:ext cx="10650890" cy="577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 influences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IN" dirty="0"/>
                  <a:t>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. That means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IN" dirty="0"/>
                  <a:t> is a function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, in turn, is a function of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49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70" y="2661113"/>
                <a:ext cx="10650890" cy="57779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2236166" y="1347127"/>
            <a:ext cx="1357321" cy="128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10513724" y="1744382"/>
            <a:ext cx="1326871" cy="530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15928" y="3255394"/>
                <a:ext cx="3720186" cy="844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928" y="3255394"/>
                <a:ext cx="3720186" cy="8449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435925" y="348103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…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3849" y="4184560"/>
                <a:ext cx="6610296" cy="60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We know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IN" dirty="0"/>
                  <a:t> from forward pass, so we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49" y="4184560"/>
                <a:ext cx="6610296" cy="600870"/>
              </a:xfrm>
              <a:prstGeom prst="rect">
                <a:avLst/>
              </a:prstGeom>
              <a:blipFill rotWithShape="0">
                <a:blip r:embed="rId19"/>
                <a:stretch>
                  <a:fillRect l="-737" b="-10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E2155-7FA5-A049-BBAC-2E0F2DCFD45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3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434343"/>
                </a:solidFill>
              </a:rPr>
              <a:t>Backpropagation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2344" y="1520328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IN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28" y="1862364"/>
                <a:ext cx="563488" cy="256480"/>
              </a:xfrm>
              <a:prstGeom prst="rect">
                <a:avLst/>
              </a:prstGeom>
              <a:blipFill rotWithShape="0">
                <a:blip r:embed="rId3"/>
                <a:stretch>
                  <a:fillRect l="-13043" t="-4762" r="-3261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2" idx="3"/>
            <a:endCxn id="83" idx="1"/>
          </p:cNvCxnSpPr>
          <p:nvPr/>
        </p:nvCxnSpPr>
        <p:spPr>
          <a:xfrm>
            <a:off x="1410168" y="2021596"/>
            <a:ext cx="900620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185" y="1744383"/>
                <a:ext cx="832536" cy="256480"/>
              </a:xfrm>
              <a:prstGeom prst="rect">
                <a:avLst/>
              </a:prstGeom>
              <a:blipFill rotWithShape="0">
                <a:blip r:embed="rId4"/>
                <a:stretch>
                  <a:fillRect l="-5109" t="-4762" r="-438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231078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412" y="1905847"/>
                <a:ext cx="366319" cy="256480"/>
              </a:xfrm>
              <a:prstGeom prst="rect">
                <a:avLst/>
              </a:prstGeom>
              <a:blipFill rotWithShape="0">
                <a:blip r:embed="rId5"/>
                <a:stretch>
                  <a:fillRect l="-6667" t="-4762" r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3114872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889" y="1905847"/>
                <a:ext cx="367921" cy="256480"/>
              </a:xfrm>
              <a:prstGeom prst="rect">
                <a:avLst/>
              </a:prstGeom>
              <a:blipFill rotWithShape="0">
                <a:blip r:embed="rId6"/>
                <a:stretch>
                  <a:fillRect l="-15000" t="-4762" r="-10000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>
            <a:stCxn id="83" idx="3"/>
            <a:endCxn id="85" idx="1"/>
          </p:cNvCxnSpPr>
          <p:nvPr/>
        </p:nvCxnSpPr>
        <p:spPr>
          <a:xfrm>
            <a:off x="2696379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069" y="1744383"/>
                <a:ext cx="420820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85" idx="3"/>
            <a:endCxn id="93" idx="1"/>
          </p:cNvCxnSpPr>
          <p:nvPr/>
        </p:nvCxnSpPr>
        <p:spPr>
          <a:xfrm>
            <a:off x="3500463" y="2021596"/>
            <a:ext cx="1197069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53" y="1744383"/>
                <a:ext cx="1223668" cy="256480"/>
              </a:xfrm>
              <a:prstGeom prst="rect">
                <a:avLst/>
              </a:prstGeom>
              <a:blipFill rotWithShape="0">
                <a:blip r:embed="rId8"/>
                <a:stretch>
                  <a:fillRect l="-2985" t="-4762" r="-2488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Rectangle 92"/>
          <p:cNvSpPr/>
          <p:nvPr/>
        </p:nvSpPr>
        <p:spPr>
          <a:xfrm>
            <a:off x="4697532" y="1520328"/>
            <a:ext cx="575917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Rectangle 93"/>
          <p:cNvSpPr/>
          <p:nvPr/>
        </p:nvSpPr>
        <p:spPr>
          <a:xfrm>
            <a:off x="5699921" y="1525836"/>
            <a:ext cx="522919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21" y="1923847"/>
                <a:ext cx="563488" cy="256480"/>
              </a:xfrm>
              <a:prstGeom prst="rect">
                <a:avLst/>
              </a:prstGeom>
              <a:blipFill rotWithShape="0">
                <a:blip r:embed="rId9"/>
                <a:stretch>
                  <a:fillRect l="-8696" t="-4762" r="-7609"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/>
          <p:cNvCxnSpPr/>
          <p:nvPr/>
        </p:nvCxnSpPr>
        <p:spPr>
          <a:xfrm>
            <a:off x="5281428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118" y="1744383"/>
                <a:ext cx="420820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11594" r="-15942" b="-31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64" y="1905847"/>
                <a:ext cx="561885" cy="256480"/>
              </a:xfrm>
              <a:prstGeom prst="rect">
                <a:avLst/>
              </a:prstGeom>
              <a:blipFill rotWithShape="0">
                <a:blip r:embed="rId11"/>
                <a:stretch>
                  <a:fillRect l="-5435" t="-4762" r="-5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/>
          <p:cNvCxnSpPr/>
          <p:nvPr/>
        </p:nvCxnSpPr>
        <p:spPr>
          <a:xfrm>
            <a:off x="6239742" y="2021596"/>
            <a:ext cx="4184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106" idx="1"/>
          </p:cNvCxnSpPr>
          <p:nvPr/>
        </p:nvCxnSpPr>
        <p:spPr>
          <a:xfrm>
            <a:off x="7239865" y="2021596"/>
            <a:ext cx="888593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55" y="1744383"/>
                <a:ext cx="888064" cy="256480"/>
              </a:xfrm>
              <a:prstGeom prst="rect">
                <a:avLst/>
              </a:prstGeom>
              <a:blipFill rotWithShape="0">
                <a:blip r:embed="rId12"/>
                <a:stretch>
                  <a:fillRect l="-4795" t="-4762" r="-4110" b="-9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8128458" y="1520328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8514049" y="2021596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0" dirty="0"/>
                  <a:t>o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IN" sz="16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807" y="1744383"/>
                <a:ext cx="354777" cy="246221"/>
              </a:xfrm>
              <a:prstGeom prst="rect">
                <a:avLst/>
              </a:prstGeom>
              <a:blipFill rotWithShape="0">
                <a:blip r:embed="rId13"/>
                <a:stretch>
                  <a:fillRect l="-33898" t="-24390" r="-23729" b="-48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490" y="1905847"/>
                <a:ext cx="394082" cy="256480"/>
              </a:xfrm>
              <a:prstGeom prst="rect">
                <a:avLst/>
              </a:prstGeom>
              <a:blipFill rotWithShape="0">
                <a:blip r:embed="rId14"/>
                <a:stretch>
                  <a:fillRect l="-7813" t="-4762" r="-93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114" y="1877752"/>
                <a:ext cx="1044260" cy="246221"/>
              </a:xfrm>
              <a:prstGeom prst="rect">
                <a:avLst/>
              </a:prstGeom>
              <a:blipFill rotWithShape="0">
                <a:blip r:embed="rId15"/>
                <a:stretch>
                  <a:fillRect l="-6395" r="-4070" b="-37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12"/>
          <p:cNvGrpSpPr/>
          <p:nvPr/>
        </p:nvGrpSpPr>
        <p:grpSpPr>
          <a:xfrm rot="16200000">
            <a:off x="6953987" y="1863687"/>
            <a:ext cx="36000" cy="340800"/>
            <a:chOff x="2731586" y="4043627"/>
            <a:chExt cx="36000" cy="340800"/>
          </a:xfrm>
        </p:grpSpPr>
        <p:sp>
          <p:nvSpPr>
            <p:cNvPr id="114" name="Oval 11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Oval 15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2" name="Straight Arrow Connector 41"/>
          <p:cNvCxnSpPr/>
          <p:nvPr/>
        </p:nvCxnSpPr>
        <p:spPr>
          <a:xfrm>
            <a:off x="10103001" y="2031600"/>
            <a:ext cx="486739" cy="5508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3660" y="1887756"/>
                <a:ext cx="1131142" cy="246221"/>
              </a:xfrm>
              <a:prstGeom prst="rect">
                <a:avLst/>
              </a:prstGeom>
              <a:blipFill rotWithShape="0">
                <a:blip r:embed="rId16"/>
                <a:stretch>
                  <a:fillRect l="-8108"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>
            <a:off x="451581" y="2052087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 rot="16200000">
            <a:off x="280755" y="1950254"/>
            <a:ext cx="45719" cy="188400"/>
            <a:chOff x="2731586" y="4043627"/>
            <a:chExt cx="36000" cy="340800"/>
          </a:xfrm>
        </p:grpSpPr>
        <p:sp>
          <p:nvSpPr>
            <p:cNvPr id="54" name="Oval 53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Google Shape;100;p14"/>
              <p:cNvSpPr txBox="1"/>
              <p:nvPr/>
            </p:nvSpPr>
            <p:spPr>
              <a:xfrm>
                <a:off x="687669" y="2661113"/>
                <a:ext cx="11309699" cy="5777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IN" dirty="0"/>
                  <a:t> influences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IN" dirty="0"/>
                  <a:t>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IN" dirty="0"/>
                  <a:t> . That means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IN" dirty="0"/>
                  <a:t> is a function of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1: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IN" dirty="0"/>
                  <a:t>and each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1: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IN" dirty="0"/>
                  <a:t>, in turn, is a function of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49" name="Google Shape;100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69" y="2661113"/>
                <a:ext cx="11309699" cy="57779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/>
          <p:cNvSpPr/>
          <p:nvPr/>
        </p:nvSpPr>
        <p:spPr>
          <a:xfrm>
            <a:off x="3029911" y="1379925"/>
            <a:ext cx="2331936" cy="12813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10513724" y="1744382"/>
            <a:ext cx="1326871" cy="530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64102" y="3325323"/>
                <a:ext cx="2928943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sup>
                          </m:sSubSup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02" y="3325323"/>
                <a:ext cx="2928943" cy="872803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09675" y="511719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… (4)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414003" y="2950677"/>
            <a:ext cx="386816" cy="211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Arrow Connector 57"/>
          <p:cNvCxnSpPr/>
          <p:nvPr/>
        </p:nvCxnSpPr>
        <p:spPr>
          <a:xfrm rot="16200000">
            <a:off x="3940848" y="3021901"/>
            <a:ext cx="7943" cy="288000"/>
          </a:xfrm>
          <a:prstGeom prst="straightConnector1">
            <a:avLst/>
          </a:prstGeom>
          <a:ln w="127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87201" y="3129824"/>
                <a:ext cx="3297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400" dirty="0"/>
                  <a:t>Number of neurons in hidden layer </a:t>
                </a:r>
                <a14:m>
                  <m:oMath xmlns:m="http://schemas.openxmlformats.org/officeDocument/2006/math"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1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IN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201" y="3129824"/>
                <a:ext cx="3297826" cy="307777"/>
              </a:xfrm>
              <a:prstGeom prst="rect">
                <a:avLst/>
              </a:prstGeom>
              <a:blipFill rotWithShape="0">
                <a:blip r:embed="rId19"/>
                <a:stretch>
                  <a:fillRect l="-555" t="-1961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4065946" y="3178066"/>
            <a:ext cx="3087458" cy="211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37088" y="4238959"/>
                <a:ext cx="8054769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d>
                            <m:d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I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600" dirty="0"/>
                            <m:t> </m:t>
                          </m:r>
                          <m:sSubSup>
                            <m:sSubSupPr>
                              <m:ctrlPr>
                                <a:rPr lang="en-IN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IN" sz="1600" dirty="0"/>
                        <m:t> </m:t>
                      </m:r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IN" sz="1600" dirty="0"/>
                        <m:t> </m:t>
                      </m:r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m:rPr>
                          <m:nor/>
                        </m:rPr>
                        <a:rPr lang="en-IN" sz="1600" dirty="0"/>
                        <m:t> </m:t>
                      </m:r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IN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88" y="4238959"/>
                <a:ext cx="8054769" cy="62536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293312" y="4864323"/>
                <a:ext cx="3143168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12" y="4864323"/>
                <a:ext cx="3143168" cy="87280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36848" y="3585637"/>
                <a:ext cx="7433125" cy="43819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i="1" dirty="0"/>
                  <a:t>Remember I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𝑢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𝑤h𝑒𝑟𝑒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then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848" y="3585637"/>
                <a:ext cx="7433125" cy="438197"/>
              </a:xfrm>
              <a:prstGeom prst="rect">
                <a:avLst/>
              </a:prstGeom>
              <a:blipFill rotWithShape="0">
                <a:blip r:embed="rId22"/>
                <a:stretch>
                  <a:fillRect l="-1800" t="-71622" b="-89189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1FE928-198D-9642-8D67-938DD041D1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1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0" grpId="0"/>
      <p:bldP spid="6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434343"/>
                </a:solidFill>
              </a:rPr>
              <a:t>Backpropagation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4453" y="2522167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4" name="Straight Arrow Connector 63"/>
          <p:cNvCxnSpPr>
            <a:stCxn id="62" idx="3"/>
            <a:endCxn id="65" idx="1"/>
          </p:cNvCxnSpPr>
          <p:nvPr/>
        </p:nvCxnSpPr>
        <p:spPr>
          <a:xfrm>
            <a:off x="1532277" y="3023435"/>
            <a:ext cx="548076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080353" y="2522167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73690" y="3053926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3"/>
            <a:endCxn id="68" idx="1"/>
          </p:cNvCxnSpPr>
          <p:nvPr/>
        </p:nvCxnSpPr>
        <p:spPr>
          <a:xfrm>
            <a:off x="2399958" y="3023435"/>
            <a:ext cx="1180085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580043" y="2529656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4827363" y="2529656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blipFill rotWithShape="0">
                <a:blip r:embed="rId3"/>
                <a:stretch>
                  <a:fillRect l="-7353" t="-3509" r="-11765" b="-19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899648" y="3030924"/>
            <a:ext cx="92771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22334" y="2529656"/>
            <a:ext cx="441547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392" t="-2222" r="-16456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>
            <a:endCxn id="72" idx="1"/>
          </p:cNvCxnSpPr>
          <p:nvPr/>
        </p:nvCxnSpPr>
        <p:spPr>
          <a:xfrm>
            <a:off x="5212954" y="3023435"/>
            <a:ext cx="809380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7521" y="2529656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8" name="Straight Arrow Connector 77"/>
          <p:cNvCxnSpPr>
            <a:stCxn id="72" idx="3"/>
            <a:endCxn id="77" idx="1"/>
          </p:cNvCxnSpPr>
          <p:nvPr/>
        </p:nvCxnSpPr>
        <p:spPr>
          <a:xfrm>
            <a:off x="6463881" y="3030924"/>
            <a:ext cx="68364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894376" y="3030924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022334" y="4103245"/>
            <a:ext cx="44154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0345" t="-4444" r="-1609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urved Connector 23"/>
          <p:cNvCxnSpPr>
            <a:stCxn id="69" idx="2"/>
            <a:endCxn id="82" idx="0"/>
          </p:cNvCxnSpPr>
          <p:nvPr/>
        </p:nvCxnSpPr>
        <p:spPr>
          <a:xfrm rot="16200000" flipH="1">
            <a:off x="5346106" y="3206243"/>
            <a:ext cx="571054" cy="1222949"/>
          </a:xfrm>
          <a:prstGeom prst="curvedConnector3">
            <a:avLst>
              <a:gd name="adj1" fmla="val 4807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317" y="5419334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stCxn id="82" idx="2"/>
            <a:endCxn id="88" idx="0"/>
          </p:cNvCxnSpPr>
          <p:nvPr/>
        </p:nvCxnSpPr>
        <p:spPr>
          <a:xfrm flipH="1">
            <a:off x="6242031" y="5105780"/>
            <a:ext cx="1077" cy="3135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145806" y="5416531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/>
          <p:cNvCxnSpPr>
            <a:stCxn id="98" idx="1"/>
            <a:endCxn id="88" idx="3"/>
          </p:cNvCxnSpPr>
          <p:nvPr/>
        </p:nvCxnSpPr>
        <p:spPr>
          <a:xfrm flipH="1">
            <a:off x="6472744" y="5917799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610431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 flipH="1">
            <a:off x="5346501" y="5925966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/>
          <p:cNvSpPr txBox="1"/>
          <p:nvPr/>
        </p:nvSpPr>
        <p:spPr>
          <a:xfrm>
            <a:off x="11240365" y="371462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blipFill rotWithShape="0">
                <a:blip r:embed="rId12"/>
                <a:stretch>
                  <a:fillRect l="-20896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/>
          <p:cNvSpPr/>
          <p:nvPr/>
        </p:nvSpPr>
        <p:spPr>
          <a:xfrm>
            <a:off x="1902157" y="1363726"/>
            <a:ext cx="595401" cy="69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3" name="Rectangle 122"/>
          <p:cNvSpPr/>
          <p:nvPr/>
        </p:nvSpPr>
        <p:spPr>
          <a:xfrm>
            <a:off x="3580043" y="1393248"/>
            <a:ext cx="319605" cy="68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Connector 125"/>
          <p:cNvCxnSpPr>
            <a:stCxn id="122" idx="1"/>
            <a:endCxn id="122" idx="3"/>
          </p:cNvCxnSpPr>
          <p:nvPr/>
        </p:nvCxnSpPr>
        <p:spPr>
          <a:xfrm>
            <a:off x="1902157" y="1711150"/>
            <a:ext cx="595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2207838" y="2050719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Connector 128"/>
          <p:cNvCxnSpPr/>
          <p:nvPr/>
        </p:nvCxnSpPr>
        <p:spPr>
          <a:xfrm flipH="1">
            <a:off x="3747741" y="2078052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blipFill rotWithShape="0">
                <a:blip r:embed="rId16"/>
                <a:stretch>
                  <a:fillRect l="-13462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CA7DC4-8411-D649-A21A-69E2F252A7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89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434343"/>
                </a:solidFill>
              </a:rPr>
              <a:t>Backpropagation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4453" y="2522167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4" name="Straight Arrow Connector 63"/>
          <p:cNvCxnSpPr>
            <a:stCxn id="62" idx="3"/>
            <a:endCxn id="65" idx="1"/>
          </p:cNvCxnSpPr>
          <p:nvPr/>
        </p:nvCxnSpPr>
        <p:spPr>
          <a:xfrm>
            <a:off x="1532277" y="3023435"/>
            <a:ext cx="548076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080353" y="2522167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73690" y="3053926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3"/>
            <a:endCxn id="68" idx="1"/>
          </p:cNvCxnSpPr>
          <p:nvPr/>
        </p:nvCxnSpPr>
        <p:spPr>
          <a:xfrm>
            <a:off x="2399958" y="3023435"/>
            <a:ext cx="1180085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580043" y="2529656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4827363" y="2529656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blipFill rotWithShape="0">
                <a:blip r:embed="rId3"/>
                <a:stretch>
                  <a:fillRect l="-7353" t="-3509" r="-11765" b="-19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899648" y="3030924"/>
            <a:ext cx="92771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22334" y="2529656"/>
            <a:ext cx="441547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392" t="-2222" r="-16456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>
            <a:endCxn id="72" idx="1"/>
          </p:cNvCxnSpPr>
          <p:nvPr/>
        </p:nvCxnSpPr>
        <p:spPr>
          <a:xfrm>
            <a:off x="5212954" y="3023435"/>
            <a:ext cx="809380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7521" y="2529656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8" name="Straight Arrow Connector 77"/>
          <p:cNvCxnSpPr>
            <a:stCxn id="72" idx="3"/>
            <a:endCxn id="77" idx="1"/>
          </p:cNvCxnSpPr>
          <p:nvPr/>
        </p:nvCxnSpPr>
        <p:spPr>
          <a:xfrm>
            <a:off x="6463881" y="3030924"/>
            <a:ext cx="68364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894376" y="3030924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022334" y="4103245"/>
            <a:ext cx="44154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0345" t="-4444" r="-1609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urved Connector 23"/>
          <p:cNvCxnSpPr>
            <a:stCxn id="69" idx="2"/>
            <a:endCxn id="82" idx="0"/>
          </p:cNvCxnSpPr>
          <p:nvPr/>
        </p:nvCxnSpPr>
        <p:spPr>
          <a:xfrm rot="16200000" flipH="1">
            <a:off x="5346106" y="3206243"/>
            <a:ext cx="571054" cy="1222949"/>
          </a:xfrm>
          <a:prstGeom prst="curvedConnector3">
            <a:avLst>
              <a:gd name="adj1" fmla="val 4807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317" y="5419334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stCxn id="82" idx="2"/>
            <a:endCxn id="88" idx="0"/>
          </p:cNvCxnSpPr>
          <p:nvPr/>
        </p:nvCxnSpPr>
        <p:spPr>
          <a:xfrm flipH="1">
            <a:off x="6242031" y="5105780"/>
            <a:ext cx="1077" cy="3135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145806" y="5416531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/>
          <p:cNvCxnSpPr>
            <a:stCxn id="98" idx="1"/>
            <a:endCxn id="88" idx="3"/>
          </p:cNvCxnSpPr>
          <p:nvPr/>
        </p:nvCxnSpPr>
        <p:spPr>
          <a:xfrm flipH="1">
            <a:off x="6472744" y="5917799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610431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 flipH="1">
            <a:off x="5346501" y="5925966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/>
          <p:cNvSpPr txBox="1"/>
          <p:nvPr/>
        </p:nvSpPr>
        <p:spPr>
          <a:xfrm>
            <a:off x="11240365" y="371462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(3)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01146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blipFill rotWithShape="0">
                <a:blip r:embed="rId12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H="1">
            <a:off x="3942560" y="5925966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1" idx="2"/>
          </p:cNvCxnSpPr>
          <p:nvPr/>
        </p:nvCxnSpPr>
        <p:spPr>
          <a:xfrm flipV="1">
            <a:off x="4450814" y="2080607"/>
            <a:ext cx="13441" cy="38574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240365" y="4334355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blipFill rotWithShape="0">
                <a:blip r:embed="rId14"/>
                <a:stretch>
                  <a:fillRect l="-20896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1902157" y="1363726"/>
            <a:ext cx="595401" cy="69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/>
          <p:cNvSpPr/>
          <p:nvPr/>
        </p:nvSpPr>
        <p:spPr>
          <a:xfrm>
            <a:off x="3580043" y="1393248"/>
            <a:ext cx="319605" cy="68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>
            <a:stCxn id="54" idx="1"/>
            <a:endCxn id="54" idx="3"/>
          </p:cNvCxnSpPr>
          <p:nvPr/>
        </p:nvCxnSpPr>
        <p:spPr>
          <a:xfrm>
            <a:off x="1902157" y="1711150"/>
            <a:ext cx="595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07838" y="2050719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/>
          <p:cNvCxnSpPr/>
          <p:nvPr/>
        </p:nvCxnSpPr>
        <p:spPr>
          <a:xfrm flipH="1">
            <a:off x="3747741" y="2078052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blipFill rotWithShape="0">
                <a:blip r:embed="rId18"/>
                <a:stretch>
                  <a:fillRect l="-13462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8DEA5-A89D-1D4C-BF4B-3CB6DD5E4B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39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434343"/>
                </a:solidFill>
              </a:rPr>
              <a:t>Backpropagation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34</a:t>
            </a:fld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4453" y="2522167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blipFill rotWithShape="0">
                <a:blip r:embed="rId3"/>
                <a:stretch>
                  <a:fillRect l="-13462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>
            <a:stCxn id="62" idx="3"/>
            <a:endCxn id="65" idx="1"/>
          </p:cNvCxnSpPr>
          <p:nvPr/>
        </p:nvCxnSpPr>
        <p:spPr>
          <a:xfrm>
            <a:off x="1532277" y="3023435"/>
            <a:ext cx="548076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080353" y="2522167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73690" y="3053926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3"/>
            <a:endCxn id="68" idx="1"/>
          </p:cNvCxnSpPr>
          <p:nvPr/>
        </p:nvCxnSpPr>
        <p:spPr>
          <a:xfrm>
            <a:off x="2399958" y="3023435"/>
            <a:ext cx="1180085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580043" y="2529656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4827363" y="2529656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blipFill rotWithShape="0">
                <a:blip r:embed="rId4"/>
                <a:stretch>
                  <a:fillRect l="-7353" t="-3509" r="-11765" b="-19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899648" y="3030924"/>
            <a:ext cx="92771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22334" y="2529656"/>
            <a:ext cx="441547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92" t="-2222" r="-16456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>
            <a:endCxn id="72" idx="1"/>
          </p:cNvCxnSpPr>
          <p:nvPr/>
        </p:nvCxnSpPr>
        <p:spPr>
          <a:xfrm>
            <a:off x="5212954" y="3023435"/>
            <a:ext cx="809380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7521" y="2529656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8" name="Straight Arrow Connector 77"/>
          <p:cNvCxnSpPr>
            <a:stCxn id="72" idx="3"/>
            <a:endCxn id="77" idx="1"/>
          </p:cNvCxnSpPr>
          <p:nvPr/>
        </p:nvCxnSpPr>
        <p:spPr>
          <a:xfrm>
            <a:off x="6463881" y="3030924"/>
            <a:ext cx="68364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894376" y="3030924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022334" y="4103245"/>
            <a:ext cx="44154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0345" t="-4444" r="-1609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urved Connector 23"/>
          <p:cNvCxnSpPr>
            <a:stCxn id="69" idx="2"/>
            <a:endCxn id="82" idx="0"/>
          </p:cNvCxnSpPr>
          <p:nvPr/>
        </p:nvCxnSpPr>
        <p:spPr>
          <a:xfrm rot="16200000" flipH="1">
            <a:off x="5346106" y="3206243"/>
            <a:ext cx="571054" cy="1222949"/>
          </a:xfrm>
          <a:prstGeom prst="curvedConnector3">
            <a:avLst>
              <a:gd name="adj1" fmla="val 4807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317" y="5419334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stCxn id="82" idx="2"/>
            <a:endCxn id="88" idx="0"/>
          </p:cNvCxnSpPr>
          <p:nvPr/>
        </p:nvCxnSpPr>
        <p:spPr>
          <a:xfrm flipH="1">
            <a:off x="6242031" y="5105780"/>
            <a:ext cx="1077" cy="3135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145806" y="5416531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/>
          <p:cNvCxnSpPr>
            <a:stCxn id="98" idx="1"/>
            <a:endCxn id="88" idx="3"/>
          </p:cNvCxnSpPr>
          <p:nvPr/>
        </p:nvCxnSpPr>
        <p:spPr>
          <a:xfrm flipH="1">
            <a:off x="6472744" y="5917799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610431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 flipH="1">
            <a:off x="5346501" y="5925966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/>
          <p:cNvSpPr txBox="1"/>
          <p:nvPr/>
        </p:nvSpPr>
        <p:spPr>
          <a:xfrm>
            <a:off x="11240365" y="371462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(3)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101146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blipFill rotWithShape="0">
                <a:blip r:embed="rId13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H="1">
            <a:off x="2807828" y="5925966"/>
            <a:ext cx="1800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1" idx="2"/>
          </p:cNvCxnSpPr>
          <p:nvPr/>
        </p:nvCxnSpPr>
        <p:spPr>
          <a:xfrm flipV="1">
            <a:off x="4450814" y="2080607"/>
            <a:ext cx="13441" cy="3857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314883" y="4921455"/>
                <a:ext cx="2000997" cy="71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83" y="4921455"/>
                <a:ext cx="2000997" cy="71372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11240365" y="4334355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(2)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40365" y="508086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(1)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618001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727432" y="1452192"/>
                <a:ext cx="559063" cy="62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32" y="1452192"/>
                <a:ext cx="559063" cy="62138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blipFill rotWithShape="0">
                <a:blip r:embed="rId17"/>
                <a:stretch>
                  <a:fillRect l="-20896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2821306" y="2285031"/>
            <a:ext cx="319605" cy="3251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0000" r="-20000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V="1">
            <a:off x="1173939" y="2425585"/>
            <a:ext cx="2543" cy="10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164193" y="2411106"/>
            <a:ext cx="1656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62520" y="2610210"/>
            <a:ext cx="13441" cy="331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968163" y="2075518"/>
            <a:ext cx="1077" cy="21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902157" y="1363726"/>
            <a:ext cx="595401" cy="69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6" name="Rectangle 85"/>
          <p:cNvSpPr/>
          <p:nvPr/>
        </p:nvSpPr>
        <p:spPr>
          <a:xfrm>
            <a:off x="3580043" y="1393248"/>
            <a:ext cx="319605" cy="68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/>
          <p:cNvCxnSpPr>
            <a:stCxn id="85" idx="1"/>
            <a:endCxn id="85" idx="3"/>
          </p:cNvCxnSpPr>
          <p:nvPr/>
        </p:nvCxnSpPr>
        <p:spPr>
          <a:xfrm>
            <a:off x="1902157" y="1711150"/>
            <a:ext cx="595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2207838" y="2050719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/>
          <p:cNvCxnSpPr/>
          <p:nvPr/>
        </p:nvCxnSpPr>
        <p:spPr>
          <a:xfrm flipH="1">
            <a:off x="3747741" y="2078052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BA051-0A12-5D4A-93E6-28444954F43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74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861073" y="832857"/>
            <a:ext cx="850929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434343"/>
                </a:solidFill>
              </a:rPr>
              <a:t>Backpropagation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35</a:t>
            </a:fld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04453" y="2522167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17" y="2864203"/>
                <a:ext cx="632930" cy="380361"/>
              </a:xfrm>
              <a:prstGeom prst="rect">
                <a:avLst/>
              </a:prstGeom>
              <a:blipFill rotWithShape="0">
                <a:blip r:embed="rId3"/>
                <a:stretch>
                  <a:fillRect l="-13462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>
            <a:stCxn id="62" idx="3"/>
            <a:endCxn id="65" idx="1"/>
          </p:cNvCxnSpPr>
          <p:nvPr/>
        </p:nvCxnSpPr>
        <p:spPr>
          <a:xfrm>
            <a:off x="1532277" y="3023435"/>
            <a:ext cx="548076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080353" y="2522167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73690" y="3053926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3"/>
            <a:endCxn id="68" idx="1"/>
          </p:cNvCxnSpPr>
          <p:nvPr/>
        </p:nvCxnSpPr>
        <p:spPr>
          <a:xfrm>
            <a:off x="2399958" y="3023435"/>
            <a:ext cx="1180085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580043" y="2529656"/>
            <a:ext cx="319605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4827363" y="2529656"/>
            <a:ext cx="385591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70" y="2874834"/>
                <a:ext cx="411266" cy="352597"/>
              </a:xfrm>
              <a:prstGeom prst="rect">
                <a:avLst/>
              </a:prstGeom>
              <a:blipFill rotWithShape="0">
                <a:blip r:embed="rId4"/>
                <a:stretch>
                  <a:fillRect l="-7353" t="-3509" r="-11765" b="-192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/>
          <p:cNvCxnSpPr>
            <a:stCxn id="68" idx="3"/>
            <a:endCxn id="69" idx="1"/>
          </p:cNvCxnSpPr>
          <p:nvPr/>
        </p:nvCxnSpPr>
        <p:spPr>
          <a:xfrm>
            <a:off x="3899648" y="3030924"/>
            <a:ext cx="927715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022334" y="2529656"/>
            <a:ext cx="441547" cy="10025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899" y="2888679"/>
                <a:ext cx="47686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1392" t="-2222" r="-16456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112" y="2890757"/>
                <a:ext cx="21800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163" y="2892424"/>
                <a:ext cx="2260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4324" r="-18919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>
            <a:endCxn id="72" idx="1"/>
          </p:cNvCxnSpPr>
          <p:nvPr/>
        </p:nvCxnSpPr>
        <p:spPr>
          <a:xfrm>
            <a:off x="5212954" y="3023435"/>
            <a:ext cx="809380" cy="7489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7521" y="2529656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8" name="Straight Arrow Connector 77"/>
          <p:cNvCxnSpPr>
            <a:stCxn id="72" idx="3"/>
            <a:endCxn id="77" idx="1"/>
          </p:cNvCxnSpPr>
          <p:nvPr/>
        </p:nvCxnSpPr>
        <p:spPr>
          <a:xfrm>
            <a:off x="6463881" y="3030924"/>
            <a:ext cx="683640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894376" y="3030924"/>
            <a:ext cx="222057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022334" y="4103245"/>
            <a:ext cx="44154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(.)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82" y="4462268"/>
                <a:ext cx="53219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0345" t="-4444" r="-16092" b="-3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urved Connector 23"/>
          <p:cNvCxnSpPr>
            <a:stCxn id="69" idx="2"/>
            <a:endCxn id="82" idx="0"/>
          </p:cNvCxnSpPr>
          <p:nvPr/>
        </p:nvCxnSpPr>
        <p:spPr>
          <a:xfrm rot="16200000" flipH="1">
            <a:off x="5346106" y="3206243"/>
            <a:ext cx="571054" cy="1222949"/>
          </a:xfrm>
          <a:prstGeom prst="curvedConnector3">
            <a:avLst>
              <a:gd name="adj1" fmla="val 48071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011317" y="5419334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43" y="5766887"/>
                <a:ext cx="21800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>
            <a:stCxn id="82" idx="2"/>
            <a:endCxn id="88" idx="0"/>
          </p:cNvCxnSpPr>
          <p:nvPr/>
        </p:nvCxnSpPr>
        <p:spPr>
          <a:xfrm flipH="1">
            <a:off x="6242031" y="5105780"/>
            <a:ext cx="1077" cy="3135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145806" y="5416531"/>
            <a:ext cx="727824" cy="1002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45" y="5635177"/>
                <a:ext cx="486928" cy="59349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/>
          <p:cNvCxnSpPr>
            <a:stCxn id="98" idx="1"/>
            <a:endCxn id="88" idx="3"/>
          </p:cNvCxnSpPr>
          <p:nvPr/>
        </p:nvCxnSpPr>
        <p:spPr>
          <a:xfrm flipH="1">
            <a:off x="6472744" y="5917799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610431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79" y="5635177"/>
                <a:ext cx="485326" cy="59349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 flipH="1">
            <a:off x="5346501" y="5925966"/>
            <a:ext cx="673062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918" y="3540991"/>
                <a:ext cx="2145651" cy="68582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/>
          <p:cNvSpPr txBox="1"/>
          <p:nvPr/>
        </p:nvSpPr>
        <p:spPr>
          <a:xfrm>
            <a:off x="11240365" y="371462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(3)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902157" y="1363726"/>
            <a:ext cx="595401" cy="694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/>
          <p:cNvSpPr/>
          <p:nvPr/>
        </p:nvSpPr>
        <p:spPr>
          <a:xfrm>
            <a:off x="3580043" y="1393248"/>
            <a:ext cx="319605" cy="687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/>
          <p:cNvSpPr/>
          <p:nvPr/>
        </p:nvSpPr>
        <p:spPr>
          <a:xfrm>
            <a:off x="4101146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1" smtClean="0">
                                  <a:latin typeface="Cambria Math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94" y="1444848"/>
                <a:ext cx="482119" cy="593496"/>
              </a:xfrm>
              <a:prstGeom prst="rect">
                <a:avLst/>
              </a:prstGeom>
              <a:blipFill rotWithShape="0">
                <a:blip r:embed="rId13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858" y="4226820"/>
                <a:ext cx="1373518" cy="68582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flipH="1">
            <a:off x="2818845" y="5925966"/>
            <a:ext cx="1800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41" idx="2"/>
          </p:cNvCxnSpPr>
          <p:nvPr/>
        </p:nvCxnSpPr>
        <p:spPr>
          <a:xfrm flipV="1">
            <a:off x="4450814" y="2080607"/>
            <a:ext cx="13441" cy="38574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314883" y="4921455"/>
                <a:ext cx="2000997" cy="713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IN" sz="16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883" y="4921455"/>
                <a:ext cx="2000997" cy="71372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11240365" y="4334355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(2)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240365" y="508086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(1)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618001" y="1350936"/>
            <a:ext cx="726217" cy="72967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727432" y="1452192"/>
                <a:ext cx="559063" cy="6213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32" y="1452192"/>
                <a:ext cx="559063" cy="62138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597" y="2833253"/>
                <a:ext cx="413318" cy="380361"/>
              </a:xfrm>
              <a:prstGeom prst="rect">
                <a:avLst/>
              </a:prstGeom>
              <a:blipFill rotWithShape="0">
                <a:blip r:embed="rId17"/>
                <a:stretch>
                  <a:fillRect l="-20896" b="-2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2821306" y="2285031"/>
            <a:ext cx="319605" cy="32518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996" y="2309121"/>
                <a:ext cx="218008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0000" r="-20000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V="1">
            <a:off x="1173939" y="2425585"/>
            <a:ext cx="2543" cy="10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164193" y="2411106"/>
            <a:ext cx="1656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962520" y="2610210"/>
            <a:ext cx="13441" cy="3312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968163" y="2075518"/>
            <a:ext cx="1077" cy="216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17565" y="5424699"/>
            <a:ext cx="727824" cy="1002535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49877" y="5635177"/>
                <a:ext cx="682495" cy="59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77" y="5635177"/>
                <a:ext cx="682495" cy="59349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1141306" y="5436825"/>
            <a:ext cx="461427" cy="100253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262697" y="5507902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697" y="5507902"/>
                <a:ext cx="218008" cy="276999"/>
              </a:xfrm>
              <a:prstGeom prst="rect">
                <a:avLst/>
              </a:prstGeom>
              <a:blipFill rotWithShape="0">
                <a:blip r:embed="rId20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 flipH="1">
            <a:off x="851585" y="5902350"/>
            <a:ext cx="288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263671" y="5616933"/>
                <a:ext cx="2420856" cy="785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16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Sup>
                        <m:sSub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671" y="5616933"/>
                <a:ext cx="2420856" cy="78598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11246793" y="584966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… (4)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981130" y="5772839"/>
            <a:ext cx="835881" cy="31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76873" y="5814488"/>
                <a:ext cx="8508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=1:</m:t>
                      </m:r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73" y="5814488"/>
                <a:ext cx="850810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357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/>
          <p:cNvCxnSpPr/>
          <p:nvPr/>
        </p:nvCxnSpPr>
        <p:spPr>
          <a:xfrm flipH="1">
            <a:off x="1600631" y="5909094"/>
            <a:ext cx="396000" cy="280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22890" y="5763230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/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256454" y="6075569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454" y="6075569"/>
                <a:ext cx="226024" cy="276999"/>
              </a:xfrm>
              <a:prstGeom prst="rect">
                <a:avLst/>
              </a:prstGeom>
              <a:blipFill rotWithShape="0">
                <a:blip r:embed="rId23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039" y="1683743"/>
                <a:ext cx="739753" cy="41319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1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IN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N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327" y="1319907"/>
                <a:ext cx="782073" cy="41319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stCxn id="119" idx="1"/>
            <a:endCxn id="119" idx="3"/>
          </p:cNvCxnSpPr>
          <p:nvPr/>
        </p:nvCxnSpPr>
        <p:spPr>
          <a:xfrm>
            <a:off x="1902157" y="1711150"/>
            <a:ext cx="595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2207838" y="2050719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25" y="1542214"/>
                <a:ext cx="547778" cy="40575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/>
          <p:cNvCxnSpPr/>
          <p:nvPr/>
        </p:nvCxnSpPr>
        <p:spPr>
          <a:xfrm flipH="1">
            <a:off x="3747741" y="2078052"/>
            <a:ext cx="1077" cy="46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388125" y="1514742"/>
            <a:ext cx="517793" cy="3929254"/>
          </a:xfrm>
          <a:custGeom>
            <a:avLst/>
            <a:gdLst>
              <a:gd name="connsiteX0" fmla="*/ 517793 w 517793"/>
              <a:gd name="connsiteY0" fmla="*/ 5586 h 3929254"/>
              <a:gd name="connsiteX1" fmla="*/ 363557 w 517793"/>
              <a:gd name="connsiteY1" fmla="*/ 534395 h 3929254"/>
              <a:gd name="connsiteX2" fmla="*/ 242371 w 517793"/>
              <a:gd name="connsiteY2" fmla="*/ 3376747 h 3929254"/>
              <a:gd name="connsiteX3" fmla="*/ 0 w 517793"/>
              <a:gd name="connsiteY3" fmla="*/ 3927591 h 392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793" h="3929254">
                <a:moveTo>
                  <a:pt x="517793" y="5586"/>
                </a:moveTo>
                <a:cubicBezTo>
                  <a:pt x="463627" y="-10940"/>
                  <a:pt x="409461" y="-27465"/>
                  <a:pt x="363557" y="534395"/>
                </a:cubicBezTo>
                <a:cubicBezTo>
                  <a:pt x="317653" y="1096255"/>
                  <a:pt x="302964" y="2811214"/>
                  <a:pt x="242371" y="3376747"/>
                </a:cubicBezTo>
                <a:cubicBezTo>
                  <a:pt x="181778" y="3942280"/>
                  <a:pt x="90889" y="3934935"/>
                  <a:pt x="0" y="3927591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/>
          <p:cNvSpPr/>
          <p:nvPr/>
        </p:nvSpPr>
        <p:spPr>
          <a:xfrm>
            <a:off x="1267877" y="3964219"/>
            <a:ext cx="835881" cy="319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263620" y="4005868"/>
                <a:ext cx="8508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sz="1400" b="0" i="1" smtClean="0">
                          <a:latin typeface="Cambria Math" panose="02040503050406030204" pitchFamily="18" charset="0"/>
                        </a:rPr>
                        <m:t>=1:</m:t>
                      </m:r>
                      <m:sSub>
                        <m:sSubPr>
                          <m:ctrlPr>
                            <a:rPr lang="en-I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20" y="4005868"/>
                <a:ext cx="850810" cy="215444"/>
              </a:xfrm>
              <a:prstGeom prst="rect">
                <a:avLst/>
              </a:prstGeom>
              <a:blipFill rotWithShape="0">
                <a:blip r:embed="rId22"/>
                <a:stretch>
                  <a:fillRect l="-3571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DA8A2-0557-BE48-8A2F-DE196ABA6E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963706"/>
            <a:ext cx="5538401" cy="5538401"/>
          </a:xfrm>
          <a:prstGeom prst="rect">
            <a:avLst/>
          </a:prstGeom>
        </p:spPr>
      </p:pic>
      <p:sp>
        <p:nvSpPr>
          <p:cNvPr id="3" name="Google Shape;100;p14"/>
          <p:cNvSpPr txBox="1"/>
          <p:nvPr/>
        </p:nvSpPr>
        <p:spPr>
          <a:xfrm>
            <a:off x="213360" y="832857"/>
            <a:ext cx="1176527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Training Multilayer Neural Network for </a:t>
            </a:r>
            <a:r>
              <a:rPr lang="en-US" sz="2800">
                <a:solidFill>
                  <a:srgbClr val="434343"/>
                </a:solidFill>
              </a:rPr>
              <a:t>non-linearly Separable Data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7952" y="6132775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Training Data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r>
              <a:rPr lang="en-US" dirty="0"/>
              <a:t>35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8481-50FC-9448-A965-A062AEA22B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27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7" y="1267603"/>
            <a:ext cx="2880000" cy="288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80" y="1267603"/>
            <a:ext cx="2880000" cy="28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03" y="1267603"/>
            <a:ext cx="2880000" cy="28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827" y="1267603"/>
            <a:ext cx="2880000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7" y="3954693"/>
            <a:ext cx="2880000" cy="28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80" y="3954693"/>
            <a:ext cx="288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03" y="3954693"/>
            <a:ext cx="2880000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827" y="3954693"/>
            <a:ext cx="2880000" cy="2880000"/>
          </a:xfrm>
          <a:prstGeom prst="rect">
            <a:avLst/>
          </a:prstGeom>
        </p:spPr>
      </p:pic>
      <p:sp>
        <p:nvSpPr>
          <p:cNvPr id="10" name="Google Shape;100;p14"/>
          <p:cNvSpPr txBox="1"/>
          <p:nvPr/>
        </p:nvSpPr>
        <p:spPr>
          <a:xfrm>
            <a:off x="213360" y="832857"/>
            <a:ext cx="1176527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Learned Decision Boundary with Single Hidden Layer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2606" y="3816582"/>
            <a:ext cx="2159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hidden neurons =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4339" y="3816582"/>
            <a:ext cx="2159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hidden neurons = 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86072" y="3809049"/>
            <a:ext cx="2159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hidden neurons = 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27805" y="3809049"/>
            <a:ext cx="2263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hidden neurons = 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2606" y="6496139"/>
            <a:ext cx="2263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hidden neurons = 32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48234" y="6496139"/>
            <a:ext cx="2263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hidden neurons = 64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93862" y="6496139"/>
            <a:ext cx="2367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hidden neurons = 128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43686" y="6496139"/>
            <a:ext cx="2367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hidden neurons = 256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0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r>
              <a:rPr lang="en-US" dirty="0"/>
              <a:t>36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C4CFD183-E7B1-AD49-B1E3-4958B772EF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41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7097" r="5248" b="6649"/>
          <a:stretch/>
        </p:blipFill>
        <p:spPr>
          <a:xfrm>
            <a:off x="1142999" y="1280159"/>
            <a:ext cx="2545081" cy="24841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7097" r="6068" b="6648"/>
          <a:stretch/>
        </p:blipFill>
        <p:spPr>
          <a:xfrm>
            <a:off x="4876800" y="1280159"/>
            <a:ext cx="2514600" cy="24841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7097" r="5828" b="6648"/>
          <a:stretch/>
        </p:blipFill>
        <p:spPr>
          <a:xfrm>
            <a:off x="8580120" y="1280159"/>
            <a:ext cx="2545080" cy="24841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3" t="8881" r="6451" b="6638"/>
          <a:stretch/>
        </p:blipFill>
        <p:spPr>
          <a:xfrm>
            <a:off x="3063240" y="4028701"/>
            <a:ext cx="2453640" cy="24330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t="8883" r="6212" b="6636"/>
          <a:stretch/>
        </p:blipFill>
        <p:spPr>
          <a:xfrm>
            <a:off x="6766559" y="4028701"/>
            <a:ext cx="2484121" cy="2433059"/>
          </a:xfrm>
          <a:prstGeom prst="rect">
            <a:avLst/>
          </a:prstGeom>
        </p:spPr>
      </p:pic>
      <p:sp>
        <p:nvSpPr>
          <p:cNvPr id="7" name="Google Shape;100;p14"/>
          <p:cNvSpPr txBox="1"/>
          <p:nvPr/>
        </p:nvSpPr>
        <p:spPr>
          <a:xfrm>
            <a:off x="213360" y="832857"/>
            <a:ext cx="11765279" cy="577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34343"/>
                </a:solidFill>
              </a:rPr>
              <a:t>Learned Decision Boundary with Two Hidden Layers</a:t>
            </a:r>
            <a:endParaRPr sz="2800" dirty="0">
              <a:solidFill>
                <a:srgbClr val="434343"/>
              </a:solidFill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199486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9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757133" y="6356350"/>
            <a:ext cx="783956" cy="365125"/>
          </a:xfrm>
        </p:spPr>
        <p:txBody>
          <a:bodyPr/>
          <a:lstStyle/>
          <a:p>
            <a:r>
              <a:rPr lang="en-US" dirty="0"/>
              <a:t>37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4155" y="3735232"/>
            <a:ext cx="325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neurons in </a:t>
            </a:r>
            <a:r>
              <a:rPr lang="en-US" sz="1600"/>
              <a:t>each hidden layer </a:t>
            </a:r>
            <a:r>
              <a:rPr lang="en-US" sz="1600" dirty="0"/>
              <a:t>=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96005" y="3729464"/>
            <a:ext cx="325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neurons in each hidden layer = 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56936" y="3738566"/>
            <a:ext cx="325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neurons in each hidden layer = 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39023" y="6253064"/>
            <a:ext cx="3357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neurons in each hidden layer = 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6265" y="6253064"/>
            <a:ext cx="3357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of neurons in each hidden layer = 32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F3B737-C7C6-B846-A8B6-BC1314CDD8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1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2501680" y="832857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Artificial Neuron</a:t>
            </a:r>
            <a:endParaRPr sz="3200" dirty="0">
              <a:solidFill>
                <a:srgbClr val="434343"/>
              </a:solidFill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591661" y="2472466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>
            <a:off x="981142" y="2549195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2" idx="2"/>
          </p:cNvCxnSpPr>
          <p:nvPr/>
        </p:nvCxnSpPr>
        <p:spPr>
          <a:xfrm>
            <a:off x="981142" y="3360085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3"/>
          </p:cNvCxnSpPr>
          <p:nvPr/>
        </p:nvCxnSpPr>
        <p:spPr>
          <a:xfrm flipV="1">
            <a:off x="1048234" y="3614672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2" idx="4"/>
          </p:cNvCxnSpPr>
          <p:nvPr/>
        </p:nvCxnSpPr>
        <p:spPr>
          <a:xfrm flipV="1">
            <a:off x="2349294" y="3720125"/>
            <a:ext cx="0" cy="108012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6"/>
          </p:cNvCxnSpPr>
          <p:nvPr/>
        </p:nvCxnSpPr>
        <p:spPr>
          <a:xfrm flipV="1">
            <a:off x="2709334" y="3357596"/>
            <a:ext cx="1081771" cy="248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457400" y="3771088"/>
            <a:ext cx="36000" cy="340800"/>
            <a:chOff x="2731586" y="4043627"/>
            <a:chExt cx="36000" cy="340800"/>
          </a:xfrm>
        </p:grpSpPr>
        <p:sp>
          <p:nvSpPr>
            <p:cNvPr id="5" name="Oval 4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4792" y="2219053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92" y="2219053"/>
                <a:ext cx="50853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04792" y="3027827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92" y="3027827"/>
                <a:ext cx="51802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04792" y="4485232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92" y="4485232"/>
                <a:ext cx="54514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261360" y="2274971"/>
                <a:ext cx="583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360" y="2274971"/>
                <a:ext cx="58387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61360" y="2834376"/>
                <a:ext cx="5933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360" y="2834376"/>
                <a:ext cx="593368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61360" y="4456082"/>
                <a:ext cx="6204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360" y="4456082"/>
                <a:ext cx="62049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3521" y="4870443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21" y="4870443"/>
                <a:ext cx="29815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56475" y="4024034"/>
                <a:ext cx="12293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75" y="4024034"/>
                <a:ext cx="1229376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36172" y="2865153"/>
                <a:ext cx="9233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72" y="2865153"/>
                <a:ext cx="923330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9254" y="3000045"/>
            <a:ext cx="860767" cy="720080"/>
            <a:chOff x="3359696" y="3429000"/>
            <a:chExt cx="860767" cy="720080"/>
          </a:xfrm>
        </p:grpSpPr>
        <p:sp>
          <p:nvSpPr>
            <p:cNvPr id="22" name="Oval 21"/>
            <p:cNvSpPr/>
            <p:nvPr/>
          </p:nvSpPr>
          <p:spPr>
            <a:xfrm>
              <a:off x="3359696" y="3429000"/>
              <a:ext cx="720080" cy="72008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26091" y="3443712"/>
              <a:ext cx="794372" cy="69090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807710" y="2997556"/>
            <a:ext cx="772071" cy="720080"/>
            <a:chOff x="6644172" y="4270432"/>
            <a:chExt cx="772071" cy="720080"/>
          </a:xfrm>
        </p:grpSpPr>
        <p:sp>
          <p:nvSpPr>
            <p:cNvPr id="61" name="Oval 60"/>
            <p:cNvSpPr/>
            <p:nvPr/>
          </p:nvSpPr>
          <p:spPr>
            <a:xfrm>
              <a:off x="6644172" y="4270432"/>
              <a:ext cx="720080" cy="72008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644172" y="4383657"/>
                  <a:ext cx="772071" cy="4001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4172" y="4383657"/>
                  <a:ext cx="772071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Straight Arrow Connector 64"/>
          <p:cNvCxnSpPr/>
          <p:nvPr/>
        </p:nvCxnSpPr>
        <p:spPr>
          <a:xfrm>
            <a:off x="4527790" y="3355107"/>
            <a:ext cx="622884" cy="248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18716" y="3041582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16" y="3041582"/>
                <a:ext cx="350032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076266" y="2127531"/>
                <a:ext cx="4449487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266" y="2127531"/>
                <a:ext cx="4449487" cy="104592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076266" y="1674790"/>
                <a:ext cx="25953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266" y="1674790"/>
                <a:ext cx="259532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939" t="-1667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253638" y="1673590"/>
                <a:ext cx="2360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638" y="1673590"/>
                <a:ext cx="2360390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1034" t="-1667" r="-258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8721203" y="17619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076266" y="3279752"/>
                <a:ext cx="17236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266" y="3279752"/>
                <a:ext cx="1723613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3534" r="-5300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076266" y="4349413"/>
                <a:ext cx="3763338" cy="166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u="sng" dirty="0"/>
                  <a:t>Terminologies</a:t>
                </a:r>
                <a:r>
                  <a:rPr lang="en-US" sz="2200" dirty="0"/>
                  <a:t>:-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IN" sz="2000" b="1" dirty="0"/>
                  <a:t>:</a:t>
                </a:r>
                <a:r>
                  <a:rPr lang="en-IN" sz="2000" dirty="0"/>
                  <a:t> input,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IN" sz="2000" b="1" dirty="0"/>
                  <a:t>:</a:t>
                </a:r>
                <a:r>
                  <a:rPr lang="en-IN" sz="2000" dirty="0"/>
                  <a:t> weights,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IN" sz="2000" b="1" dirty="0"/>
                  <a:t>:</a:t>
                </a:r>
                <a:r>
                  <a:rPr lang="en-IN" sz="2000" dirty="0"/>
                  <a:t> bias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000" dirty="0"/>
                  <a:t>: pre-activation (input activation)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IN" sz="2000" dirty="0"/>
                  <a:t>: activation function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N" sz="2000" dirty="0"/>
                  <a:t>: activation (output activation)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266" y="4349413"/>
                <a:ext cx="3763338" cy="1661993"/>
              </a:xfrm>
              <a:prstGeom prst="rect">
                <a:avLst/>
              </a:prstGeom>
              <a:blipFill rotWithShape="0">
                <a:blip r:embed="rId19"/>
                <a:stretch>
                  <a:fillRect l="-2107" t="-2198" r="-972" b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946CF12-CD4B-084F-941A-135218E962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63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04" y="1303060"/>
            <a:ext cx="5772254" cy="2358314"/>
          </a:xfrm>
          <a:prstGeom prst="rect">
            <a:avLst/>
          </a:prstGeom>
        </p:spPr>
      </p:pic>
      <p:sp>
        <p:nvSpPr>
          <p:cNvPr id="100" name="Google Shape;100;p14"/>
          <p:cNvSpPr txBox="1"/>
          <p:nvPr/>
        </p:nvSpPr>
        <p:spPr>
          <a:xfrm>
            <a:off x="2501680" y="832857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</a:t>
            </a:r>
            <a:endParaRPr sz="3200" dirty="0">
              <a:solidFill>
                <a:srgbClr val="43434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79" y="3560542"/>
            <a:ext cx="4747103" cy="2896640"/>
          </a:xfrm>
          <a:prstGeom prst="rect">
            <a:avLst/>
          </a:prstGeom>
        </p:spPr>
      </p:pic>
      <p:pic>
        <p:nvPicPr>
          <p:cNvPr id="1026" name="Picture 2" descr="http://www.rutherfordjournal.org/images/TAHC_rosenblatt-sepi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65" y="2993024"/>
            <a:ext cx="2481239" cy="27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rutherfordjournal.org/images/TAHC_perceptr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680" y="2993024"/>
            <a:ext cx="3059360" cy="27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oogle Shape;88;p12"/>
          <p:cNvSpPr txBox="1"/>
          <p:nvPr/>
        </p:nvSpPr>
        <p:spPr>
          <a:xfrm>
            <a:off x="7248900" y="5880850"/>
            <a:ext cx="4943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000" dirty="0">
                <a:solidFill>
                  <a:srgbClr val="999999"/>
                </a:solidFill>
              </a:rPr>
              <a:t>Image courtesy: https://</a:t>
            </a:r>
            <a:r>
              <a:rPr lang="en-US" sz="1000" dirty="0" err="1">
                <a:solidFill>
                  <a:srgbClr val="999999"/>
                </a:solidFill>
              </a:rPr>
              <a:t>blogs.umass.edu</a:t>
            </a:r>
            <a:r>
              <a:rPr lang="en-US" sz="1000" dirty="0">
                <a:solidFill>
                  <a:srgbClr val="999999"/>
                </a:solidFill>
              </a:rPr>
              <a:t>/</a:t>
            </a:r>
            <a:r>
              <a:rPr lang="en-US" sz="1000" dirty="0" err="1">
                <a:solidFill>
                  <a:srgbClr val="999999"/>
                </a:solidFill>
              </a:rPr>
              <a:t>comphon</a:t>
            </a:r>
            <a:r>
              <a:rPr lang="en-US" sz="1000" dirty="0">
                <a:solidFill>
                  <a:srgbClr val="999999"/>
                </a:solidFill>
              </a:rPr>
              <a:t>/2017/06/15/did-frank-rosenblatt-invent-deep-learning-in-1962/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51C60C-83F7-8A49-B19E-F2DFE4CFE9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2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2501680" y="832857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</a:t>
            </a:r>
            <a:endParaRPr sz="3200" dirty="0">
              <a:solidFill>
                <a:srgbClr val="434343"/>
              </a:solidFill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591661" y="2472466"/>
            <a:ext cx="1674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>
            <a:off x="981142" y="2549195"/>
            <a:ext cx="1113565" cy="556303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2" idx="2"/>
          </p:cNvCxnSpPr>
          <p:nvPr/>
        </p:nvCxnSpPr>
        <p:spPr>
          <a:xfrm>
            <a:off x="981142" y="3360085"/>
            <a:ext cx="1008112" cy="0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22" idx="3"/>
          </p:cNvCxnSpPr>
          <p:nvPr/>
        </p:nvCxnSpPr>
        <p:spPr>
          <a:xfrm flipV="1">
            <a:off x="1048234" y="3614672"/>
            <a:ext cx="1046473" cy="1249612"/>
          </a:xfrm>
          <a:prstGeom prst="straightConnector1">
            <a:avLst/>
          </a:prstGeom>
          <a:ln w="38100">
            <a:solidFill>
              <a:srgbClr val="0000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2" idx="4"/>
          </p:cNvCxnSpPr>
          <p:nvPr/>
        </p:nvCxnSpPr>
        <p:spPr>
          <a:xfrm flipV="1">
            <a:off x="2349294" y="3720125"/>
            <a:ext cx="0" cy="108012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6"/>
          </p:cNvCxnSpPr>
          <p:nvPr/>
        </p:nvCxnSpPr>
        <p:spPr>
          <a:xfrm flipV="1">
            <a:off x="2709334" y="3357596"/>
            <a:ext cx="1081771" cy="248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457400" y="3771088"/>
            <a:ext cx="36000" cy="340800"/>
            <a:chOff x="2731586" y="4043627"/>
            <a:chExt cx="36000" cy="340800"/>
          </a:xfrm>
        </p:grpSpPr>
        <p:sp>
          <p:nvSpPr>
            <p:cNvPr id="5" name="Oval 4"/>
            <p:cNvSpPr/>
            <p:nvPr/>
          </p:nvSpPr>
          <p:spPr>
            <a:xfrm>
              <a:off x="2731586" y="40436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>
              <a:off x="2731586" y="41960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/>
            <p:cNvSpPr/>
            <p:nvPr/>
          </p:nvSpPr>
          <p:spPr>
            <a:xfrm>
              <a:off x="2731586" y="434842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4792" y="2219053"/>
                <a:ext cx="508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92" y="2219053"/>
                <a:ext cx="50853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04792" y="3027827"/>
                <a:ext cx="5180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92" y="3027827"/>
                <a:ext cx="518027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04792" y="4485232"/>
                <a:ext cx="5451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92" y="4485232"/>
                <a:ext cx="545149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261360" y="2274971"/>
                <a:ext cx="58387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360" y="2274971"/>
                <a:ext cx="583878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261360" y="2834376"/>
                <a:ext cx="59336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360" y="2834376"/>
                <a:ext cx="593368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261360" y="4456082"/>
                <a:ext cx="62049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360" y="4456082"/>
                <a:ext cx="620491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03521" y="4870443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21" y="4870443"/>
                <a:ext cx="298159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56475" y="4024034"/>
                <a:ext cx="12293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75" y="4024034"/>
                <a:ext cx="1229376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36172" y="2865153"/>
                <a:ext cx="92333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72" y="2865153"/>
                <a:ext cx="923330" cy="49244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9254" y="3000045"/>
            <a:ext cx="860767" cy="720080"/>
            <a:chOff x="3359696" y="3429000"/>
            <a:chExt cx="860767" cy="720080"/>
          </a:xfrm>
        </p:grpSpPr>
        <p:sp>
          <p:nvSpPr>
            <p:cNvPr id="22" name="Oval 21"/>
            <p:cNvSpPr/>
            <p:nvPr/>
          </p:nvSpPr>
          <p:spPr>
            <a:xfrm>
              <a:off x="3359696" y="3429000"/>
              <a:ext cx="720080" cy="72008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26091" y="3443712"/>
              <a:ext cx="794372" cy="69090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807710" y="2997556"/>
            <a:ext cx="772071" cy="720080"/>
            <a:chOff x="6644172" y="4270432"/>
            <a:chExt cx="772071" cy="720080"/>
          </a:xfrm>
        </p:grpSpPr>
        <p:sp>
          <p:nvSpPr>
            <p:cNvPr id="61" name="Oval 60"/>
            <p:cNvSpPr/>
            <p:nvPr/>
          </p:nvSpPr>
          <p:spPr>
            <a:xfrm>
              <a:off x="6644172" y="4270432"/>
              <a:ext cx="720080" cy="720080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644172" y="4383657"/>
                  <a:ext cx="772071" cy="4001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4172" y="4383657"/>
                  <a:ext cx="772071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Straight Arrow Connector 64"/>
          <p:cNvCxnSpPr/>
          <p:nvPr/>
        </p:nvCxnSpPr>
        <p:spPr>
          <a:xfrm>
            <a:off x="4527790" y="3355107"/>
            <a:ext cx="622884" cy="2489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18716" y="3041582"/>
                <a:ext cx="3500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16" y="3041582"/>
                <a:ext cx="350032" cy="49244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816541" y="1411672"/>
                <a:ext cx="4738348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∈{0, 1}</m:t>
                    </m:r>
                  </m:oMath>
                </a14:m>
                <a:r>
                  <a:rPr lang="en-IN" sz="1800" dirty="0"/>
                  <a:t> – Binary Classification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541" y="1411672"/>
                <a:ext cx="4738348" cy="405624"/>
              </a:xfrm>
              <a:prstGeom prst="rect">
                <a:avLst/>
              </a:prstGeom>
              <a:blipFill rotWithShape="0">
                <a:blip r:embed="rId15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61639" y="1889514"/>
                <a:ext cx="2390077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639" y="1889514"/>
                <a:ext cx="2390077" cy="68653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807109" y="2053310"/>
            <a:ext cx="1656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(Rosenblatt, 1957)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26166" y="2716228"/>
                <a:ext cx="6429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800" dirty="0"/>
                  <a:t>To make things simpler, the response is taken as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r>
                  <a:rPr lang="en-IN" sz="1800" dirty="0"/>
                  <a:t> 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166" y="2716228"/>
                <a:ext cx="642913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85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961639" y="3260843"/>
                <a:ext cx="2582438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1,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&amp;−1, 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639" y="3260843"/>
                <a:ext cx="2582438" cy="68653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8887211" y="3179962"/>
            <a:ext cx="3269210" cy="1330973"/>
            <a:chOff x="5866934" y="4680706"/>
            <a:chExt cx="4139055" cy="166007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3618" y="4680706"/>
              <a:ext cx="3492371" cy="12855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866934" y="5095093"/>
                  <a:ext cx="677859" cy="3454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18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934" y="5095093"/>
                  <a:ext cx="677859" cy="34549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9091" t="-2174" r="-14773" b="-3260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8167477" y="5880128"/>
                  <a:ext cx="484486" cy="4606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IN" sz="18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7477" y="5880128"/>
                  <a:ext cx="484486" cy="460656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961639" y="4976237"/>
                <a:ext cx="2967094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  1, 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&amp;−1,  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639" y="4976237"/>
                <a:ext cx="2967094" cy="686535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5679105" y="4555074"/>
            <a:ext cx="551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perceptron classification rule, thus, translates to</a:t>
            </a:r>
            <a:endParaRPr lang="en-I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965672" y="5052054"/>
                <a:ext cx="3190232" cy="55342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Remember: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6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dirty="0"/>
                  <a:t> represents</a:t>
                </a:r>
              </a:p>
              <a:p>
                <a:pPr algn="ctr"/>
                <a:r>
                  <a:rPr lang="en-US" dirty="0"/>
                  <a:t>a </a:t>
                </a:r>
                <a:r>
                  <a:rPr lang="en-US" dirty="0" err="1"/>
                  <a:t>hyperplane</a:t>
                </a:r>
                <a:r>
                  <a:rPr lang="en-US" dirty="0"/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672" y="5052054"/>
                <a:ext cx="3190232" cy="553421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/>
          </a:p>
        </p:txBody>
      </p:sp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0D3E7EF7-17B6-6C4C-9FB4-D61E2466B65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2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/>
      <p:bldP spid="53" grpId="0"/>
      <p:bldP spid="54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2501680" y="832857"/>
            <a:ext cx="72084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 Learning Algorithm</a:t>
            </a:r>
            <a:endParaRPr sz="3200" dirty="0">
              <a:solidFill>
                <a:srgbClr val="43434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00789" y="4848726"/>
                <a:ext cx="6567112" cy="113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u="sng" dirty="0"/>
                  <a:t>Convergence Theorem</a:t>
                </a:r>
                <a:r>
                  <a:rPr lang="en-US" sz="1700" dirty="0"/>
                  <a:t>:-</a:t>
                </a:r>
              </a:p>
              <a:p>
                <a:r>
                  <a:rPr lang="en-US" sz="1500" dirty="0"/>
                  <a:t>For a finite and linearly separable set of data, the perceptron learning algorithm will find a linear separator in at most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r>
                  <a:rPr lang="en-US" sz="1500" dirty="0"/>
                  <a:t> iterations where the maximum length of any data point is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500" dirty="0"/>
                  <a:t> and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1500" dirty="0"/>
                  <a:t> is the maximum margin of the linear separators.</a:t>
                </a:r>
                <a:endParaRPr lang="en-IN" sz="15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89" y="4848726"/>
                <a:ext cx="6567112" cy="1138260"/>
              </a:xfrm>
              <a:prstGeom prst="rect">
                <a:avLst/>
              </a:prstGeom>
              <a:blipFill rotWithShape="0">
                <a:blip r:embed="rId3"/>
                <a:stretch>
                  <a:fillRect l="-557" t="-1604" b="-5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/>
          <p:cNvGrpSpPr/>
          <p:nvPr/>
        </p:nvGrpSpPr>
        <p:grpSpPr>
          <a:xfrm>
            <a:off x="7357277" y="1942767"/>
            <a:ext cx="4493827" cy="4386510"/>
            <a:chOff x="7357277" y="1942767"/>
            <a:chExt cx="4493827" cy="438651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0" t="11416" r="10249" b="8502"/>
            <a:stretch/>
          </p:blipFill>
          <p:spPr>
            <a:xfrm>
              <a:off x="7357277" y="1942767"/>
              <a:ext cx="4493827" cy="4386510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/>
            <p:nvPr/>
          </p:nvCxnSpPr>
          <p:spPr>
            <a:xfrm flipH="1">
              <a:off x="8536844" y="2297137"/>
              <a:ext cx="190831" cy="20520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rot="10800000" flipH="1">
              <a:off x="8172409" y="2696027"/>
              <a:ext cx="190831" cy="20520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8392594" y="2471431"/>
                  <a:ext cx="15869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2594" y="2471431"/>
                  <a:ext cx="158698" cy="21544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6154" r="-46154" b="-5555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 flipH="1" flipV="1">
              <a:off x="8030819" y="3172572"/>
              <a:ext cx="1725431" cy="882593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8727675" y="3594051"/>
                  <a:ext cx="17152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675" y="3594051"/>
                  <a:ext cx="171522" cy="215444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60714" t="-5714" r="-60714" b="-7428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064" y="1728104"/>
            <a:ext cx="7096359" cy="225571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D1B3D-B36A-E84D-9CC6-C9A3DBECB9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3" y="1021885"/>
            <a:ext cx="2470491" cy="2470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01" y="1021885"/>
            <a:ext cx="2468885" cy="24688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04" y="1021885"/>
            <a:ext cx="2468885" cy="24688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9" y="3814005"/>
            <a:ext cx="2468885" cy="24688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00" y="3814004"/>
            <a:ext cx="2468885" cy="24688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01" y="3814004"/>
            <a:ext cx="2468885" cy="246888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74192" y="1860017"/>
            <a:ext cx="64008" cy="64008"/>
          </a:xfrm>
          <a:prstGeom prst="ellipse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AFFF8-BA1D-0144-AFA2-530E3B5B40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3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1184969" y="2204304"/>
            <a:ext cx="45720" cy="187452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184223" y="2356704"/>
            <a:ext cx="198120" cy="1812057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7"/>
          </p:cNvCxnSpPr>
          <p:nvPr/>
        </p:nvCxnSpPr>
        <p:spPr>
          <a:xfrm flipV="1">
            <a:off x="1217298" y="2509105"/>
            <a:ext cx="317445" cy="1581607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217298" y="3781082"/>
            <a:ext cx="1617342" cy="35600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226442" y="3619701"/>
            <a:ext cx="1391415" cy="517381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0" name="Google Shape;100;p14"/>
          <p:cNvSpPr txBox="1"/>
          <p:nvPr/>
        </p:nvSpPr>
        <p:spPr>
          <a:xfrm>
            <a:off x="674557" y="832857"/>
            <a:ext cx="10088381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34343"/>
                </a:solidFill>
              </a:rPr>
              <a:t>Perceptron Learning Algorithm </a:t>
            </a:r>
            <a:r>
              <a:rPr lang="mr-IN" sz="3200" dirty="0">
                <a:solidFill>
                  <a:srgbClr val="434343"/>
                </a:solidFill>
              </a:rPr>
              <a:t>–</a:t>
            </a:r>
            <a:r>
              <a:rPr lang="en-US" sz="3200" dirty="0">
                <a:solidFill>
                  <a:srgbClr val="434343"/>
                </a:solidFill>
              </a:rPr>
              <a:t> Convergence Proof</a:t>
            </a:r>
            <a:endParaRPr sz="3200" dirty="0">
              <a:solidFill>
                <a:srgbClr val="434343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0868" y="1415979"/>
            <a:ext cx="35996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u="sng" dirty="0"/>
              <a:t>Some Important Brush-ups</a:t>
            </a:r>
            <a:r>
              <a:rPr lang="en-US" sz="1700" dirty="0"/>
              <a:t>:-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CS60010 / Deep Learning | Introduction (c) Abir Das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184223" y="2158584"/>
            <a:ext cx="2233534" cy="22335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139249" y="4077321"/>
            <a:ext cx="91440" cy="914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693985" y="3169017"/>
            <a:ext cx="54864" cy="548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46385" y="3321417"/>
            <a:ext cx="54864" cy="548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998785" y="3473817"/>
            <a:ext cx="54864" cy="5486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12200" y="2304802"/>
                <a:ext cx="473206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00" y="2304802"/>
                <a:ext cx="473206" cy="2846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61537" y="2466890"/>
                <a:ext cx="473206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37" y="2466890"/>
                <a:ext cx="473206" cy="2846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226442" y="2620182"/>
                <a:ext cx="473206" cy="284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42" y="2620182"/>
                <a:ext cx="473206" cy="28469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 flipV="1">
            <a:off x="2216139" y="2806501"/>
            <a:ext cx="381994" cy="371708"/>
          </a:xfrm>
          <a:prstGeom prst="line">
            <a:avLst/>
          </a:prstGeom>
          <a:ln w="127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72626" y="4214331"/>
                <a:ext cx="4231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(0,0)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26" y="4214331"/>
                <a:ext cx="423193" cy="215444"/>
              </a:xfrm>
              <a:prstGeom prst="rect">
                <a:avLst/>
              </a:prstGeom>
              <a:blipFill rotWithShape="0">
                <a:blip r:embed="rId6"/>
                <a:stretch>
                  <a:fillRect l="-14493" r="-159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472227" y="2554335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𝒘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227" y="2554335"/>
                <a:ext cx="341760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 flipV="1">
            <a:off x="1217298" y="3173061"/>
            <a:ext cx="999668" cy="9359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/>
          <p:cNvSpPr/>
          <p:nvPr/>
        </p:nvSpPr>
        <p:spPr>
          <a:xfrm rot="2842594">
            <a:off x="1456879" y="2849609"/>
            <a:ext cx="253205" cy="1369621"/>
          </a:xfrm>
          <a:prstGeom prst="leftBrace">
            <a:avLst>
              <a:gd name="adj1" fmla="val 8333"/>
              <a:gd name="adj2" fmla="val 50662"/>
            </a:avLst>
          </a:prstGeom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56124" y="4429775"/>
                <a:ext cx="8181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charset="0"/>
                            </a:rPr>
                            <m:t>𝒘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1" i="1" smtClean="0">
                          <a:latin typeface="Cambria Math" charset="0"/>
                        </a:rPr>
                        <m:t>𝒙</m:t>
                      </m:r>
                      <m:r>
                        <a:rPr lang="en-US" sz="1600" b="1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124" y="4429775"/>
                <a:ext cx="818173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3731" t="-2500" r="-149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04884" y="3202905"/>
                <a:ext cx="34002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𝑎</m:t>
                      </m:r>
                    </m:oMath>
                  </m:oMathPara>
                </a14:m>
                <a:endParaRPr lang="en-US" sz="1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884" y="3202905"/>
                <a:ext cx="340029" cy="3231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19757" y="4949077"/>
                <a:ext cx="4047346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/>
                  <a:t>For a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1" i="1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17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1700" b="1" i="1" smtClean="0">
                        <a:latin typeface="Cambria Math" charset="0"/>
                      </a:rPr>
                      <m:t>𝒙</m:t>
                    </m:r>
                    <m:r>
                      <a:rPr lang="en-US" sz="1700" b="0" i="1" smtClean="0">
                        <a:latin typeface="Cambria Math" charset="0"/>
                      </a:rPr>
                      <m:t>=</m:t>
                    </m:r>
                    <m:r>
                      <a:rPr lang="en-US" sz="17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1700" dirty="0"/>
                  <a:t>, </a:t>
                </a:r>
                <a14:m>
                  <m:oMath xmlns:m="http://schemas.openxmlformats.org/officeDocument/2006/math">
                    <m:r>
                      <a:rPr lang="en-US" sz="1700" b="1" i="1">
                        <a:latin typeface="Cambria Math" charset="0"/>
                      </a:rPr>
                      <m:t>𝒘</m:t>
                    </m:r>
                  </m:oMath>
                </a14:m>
                <a:r>
                  <a:rPr lang="en-US" sz="1700" dirty="0"/>
                  <a:t> is the normal vector (often assumed to be unit normal vector) to the hyperplane and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1700" dirty="0"/>
                  <a:t> is the distance from the origin.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7" y="4949077"/>
                <a:ext cx="4047346" cy="1138773"/>
              </a:xfrm>
              <a:prstGeom prst="rect">
                <a:avLst/>
              </a:prstGeom>
              <a:blipFill rotWithShape="0">
                <a:blip r:embed="rId10"/>
                <a:stretch>
                  <a:fillRect l="-904" t="-2139" r="-904" b="-6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/>
          <p:cNvGrpSpPr/>
          <p:nvPr/>
        </p:nvGrpSpPr>
        <p:grpSpPr>
          <a:xfrm>
            <a:off x="5302677" y="2034714"/>
            <a:ext cx="2962097" cy="2517412"/>
            <a:chOff x="5302677" y="2034714"/>
            <a:chExt cx="2962097" cy="2517412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5675446" y="2080434"/>
              <a:ext cx="45720" cy="187452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674700" y="2232834"/>
              <a:ext cx="198120" cy="1812057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8" idx="7"/>
            </p:cNvCxnSpPr>
            <p:nvPr/>
          </p:nvCxnSpPr>
          <p:spPr>
            <a:xfrm flipV="1">
              <a:off x="5707775" y="2385235"/>
              <a:ext cx="317445" cy="1581607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707775" y="3657212"/>
              <a:ext cx="1617342" cy="35600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716918" y="3402200"/>
              <a:ext cx="1608199" cy="611014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674700" y="2034714"/>
              <a:ext cx="2233534" cy="22335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629726" y="395345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184462" y="3045147"/>
              <a:ext cx="54864" cy="548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336862" y="3197547"/>
              <a:ext cx="54864" cy="548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489262" y="3349947"/>
              <a:ext cx="54864" cy="548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/>
                <p:cNvSpPr/>
                <p:nvPr/>
              </p:nvSpPr>
              <p:spPr>
                <a:xfrm>
                  <a:off x="5302677" y="2180932"/>
                  <a:ext cx="473206" cy="284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Rectangle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2677" y="2180932"/>
                  <a:ext cx="473206" cy="28469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5552014" y="2343020"/>
                  <a:ext cx="473206" cy="284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2014" y="2343020"/>
                  <a:ext cx="473206" cy="28469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5716919" y="2496312"/>
                  <a:ext cx="473206" cy="284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6919" y="2496312"/>
                  <a:ext cx="473206" cy="28469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V="1">
              <a:off x="6706616" y="2682631"/>
              <a:ext cx="381994" cy="371708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5463103" y="4090461"/>
                  <a:ext cx="4231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charset="0"/>
                          </a:rPr>
                          <m:t>(0,0)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103" y="4090461"/>
                  <a:ext cx="423193" cy="2154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4286" r="-14286"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6962704" y="2430465"/>
                  <a:ext cx="34176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2704" y="2430465"/>
                  <a:ext cx="341760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/>
            <p:cNvCxnSpPr/>
            <p:nvPr/>
          </p:nvCxnSpPr>
          <p:spPr>
            <a:xfrm flipV="1">
              <a:off x="5707775" y="3049191"/>
              <a:ext cx="999668" cy="935939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Left Brace 59"/>
            <p:cNvSpPr/>
            <p:nvPr/>
          </p:nvSpPr>
          <p:spPr>
            <a:xfrm rot="2842594">
              <a:off x="6031437" y="2534087"/>
              <a:ext cx="268820" cy="1605013"/>
            </a:xfrm>
            <a:prstGeom prst="leftBrace">
              <a:avLst>
                <a:gd name="adj1" fmla="val 8333"/>
                <a:gd name="adj2" fmla="val 50662"/>
              </a:avLst>
            </a:prstGeom>
            <a:ln>
              <a:solidFill>
                <a:srgbClr val="FF000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446601" y="4305905"/>
                  <a:ext cx="818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601" y="4305905"/>
                  <a:ext cx="818173" cy="24622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731" r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5828154" y="3013079"/>
                  <a:ext cx="537711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&gt;</m:t>
                        </m:r>
                        <m:r>
                          <a:rPr lang="en-US" sz="15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sz="15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154" y="3013079"/>
                  <a:ext cx="537711" cy="3231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Connector 65"/>
            <p:cNvCxnSpPr/>
            <p:nvPr/>
          </p:nvCxnSpPr>
          <p:spPr>
            <a:xfrm>
              <a:off x="6853961" y="2904875"/>
              <a:ext cx="503485" cy="49732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9189384" y="1997057"/>
            <a:ext cx="2962097" cy="2517412"/>
            <a:chOff x="9189384" y="1997057"/>
            <a:chExt cx="2962097" cy="2517412"/>
          </a:xfrm>
        </p:grpSpPr>
        <p:cxnSp>
          <p:nvCxnSpPr>
            <p:cNvPr id="69" name="Straight Connector 68"/>
            <p:cNvCxnSpPr/>
            <p:nvPr/>
          </p:nvCxnSpPr>
          <p:spPr>
            <a:xfrm flipV="1">
              <a:off x="9562153" y="2042777"/>
              <a:ext cx="45720" cy="187452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9561407" y="2195177"/>
              <a:ext cx="198120" cy="1812057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9594482" y="2347578"/>
              <a:ext cx="317445" cy="1581607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9594482" y="3619555"/>
              <a:ext cx="1617342" cy="35600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9603625" y="3637719"/>
              <a:ext cx="743661" cy="337838"/>
            </a:xfrm>
            <a:prstGeom prst="line">
              <a:avLst/>
            </a:prstGeom>
            <a:ln>
              <a:solidFill>
                <a:srgbClr val="0432FF"/>
              </a:solidFill>
              <a:prstDash val="lg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9561407" y="1997057"/>
              <a:ext cx="2233534" cy="22335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9516433" y="3915794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0071169" y="3007490"/>
              <a:ext cx="54864" cy="548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223569" y="3159890"/>
              <a:ext cx="54864" cy="548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0375969" y="3312290"/>
              <a:ext cx="54864" cy="5486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9189384" y="2143275"/>
                  <a:ext cx="473206" cy="284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9384" y="2143275"/>
                  <a:ext cx="473206" cy="28469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9438721" y="2305363"/>
                  <a:ext cx="473206" cy="284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8721" y="2305363"/>
                  <a:ext cx="473206" cy="28469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/>
                <p:cNvSpPr/>
                <p:nvPr/>
              </p:nvSpPr>
              <p:spPr>
                <a:xfrm>
                  <a:off x="9603626" y="2458655"/>
                  <a:ext cx="473206" cy="284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3</m:t>
                            </m:r>
                            <m:r>
                              <a:rPr lang="en-US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3626" y="2458655"/>
                  <a:ext cx="473206" cy="28469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Connector 81"/>
            <p:cNvCxnSpPr/>
            <p:nvPr/>
          </p:nvCxnSpPr>
          <p:spPr>
            <a:xfrm flipV="1">
              <a:off x="10593323" y="2644974"/>
              <a:ext cx="381994" cy="371708"/>
            </a:xfrm>
            <a:prstGeom prst="line">
              <a:avLst/>
            </a:prstGeom>
            <a:ln w="12700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9349810" y="4052804"/>
                  <a:ext cx="4231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charset="0"/>
                          </a:rPr>
                          <m:t>(0,0)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9810" y="4052804"/>
                  <a:ext cx="423193" cy="215444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4493" r="-15942"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10849411" y="2392808"/>
                  <a:ext cx="341760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𝒘</m:t>
                        </m:r>
                      </m:oMath>
                    </m:oMathPara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9411" y="2392808"/>
                  <a:ext cx="341760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/>
            <p:cNvCxnSpPr/>
            <p:nvPr/>
          </p:nvCxnSpPr>
          <p:spPr>
            <a:xfrm flipV="1">
              <a:off x="9594482" y="3011534"/>
              <a:ext cx="999668" cy="935939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Left Brace 85"/>
            <p:cNvSpPr/>
            <p:nvPr/>
          </p:nvSpPr>
          <p:spPr>
            <a:xfrm rot="2842594">
              <a:off x="9606920" y="3205812"/>
              <a:ext cx="272637" cy="760764"/>
            </a:xfrm>
            <a:prstGeom prst="leftBrace">
              <a:avLst>
                <a:gd name="adj1" fmla="val 8333"/>
                <a:gd name="adj2" fmla="val 50662"/>
              </a:avLst>
            </a:prstGeom>
            <a:ln>
              <a:solidFill>
                <a:srgbClr val="0432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11333308" y="4268248"/>
                  <a:ext cx="81817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3308" y="4268248"/>
                  <a:ext cx="818173" cy="24622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2985" r="-22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/>
                <p:cNvSpPr/>
                <p:nvPr/>
              </p:nvSpPr>
              <p:spPr>
                <a:xfrm>
                  <a:off x="9363969" y="3231816"/>
                  <a:ext cx="537711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&lt;</m:t>
                        </m:r>
                        <m:r>
                          <a:rPr lang="en-US" sz="15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sz="1500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angle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3969" y="3231816"/>
                  <a:ext cx="537711" cy="3231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Connector 88"/>
            <p:cNvCxnSpPr/>
            <p:nvPr/>
          </p:nvCxnSpPr>
          <p:spPr>
            <a:xfrm>
              <a:off x="10115443" y="3442493"/>
              <a:ext cx="208343" cy="211473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773760" y="5125900"/>
                <a:ext cx="5910380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00" dirty="0"/>
                  <a:t>Thus a hyperplane with normal vector </a:t>
                </a:r>
                <a14:m>
                  <m:oMath xmlns:m="http://schemas.openxmlformats.org/officeDocument/2006/math">
                    <m:r>
                      <a:rPr lang="en-US" sz="1700" b="1" i="0" smtClean="0">
                        <a:latin typeface="Cambria Math" charset="0"/>
                      </a:rPr>
                      <m:t>𝐰</m:t>
                    </m:r>
                  </m:oMath>
                </a14:m>
                <a:r>
                  <a:rPr lang="en-US" sz="1700" dirty="0"/>
                  <a:t>, can separate two sets of points by examining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1" i="1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sz="1700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1700" b="1" i="1">
                        <a:latin typeface="Cambria Math" charset="0"/>
                      </a:rPr>
                      <m:t>𝒙</m:t>
                    </m:r>
                    <m:r>
                      <a:rPr lang="en-US" sz="1700" b="0" i="1" smtClean="0">
                        <a:latin typeface="Cambria Math" charset="0"/>
                      </a:rPr>
                      <m:t>−</m:t>
                    </m:r>
                    <m:r>
                      <a:rPr lang="en-US" sz="17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1700" dirty="0"/>
                  <a:t> is &gt; 0 or &lt; 0. (Remember our notation says </a:t>
                </a:r>
                <a:r>
                  <a:rPr lang="mr-IN" sz="1700" dirty="0"/>
                  <a:t>–</a:t>
                </a:r>
                <a:r>
                  <a:rPr lang="en-US" sz="1700" dirty="0"/>
                  <a:t>a is nothing but b).</a:t>
                </a: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760" y="5125900"/>
                <a:ext cx="5910380" cy="877163"/>
              </a:xfrm>
              <a:prstGeom prst="rect">
                <a:avLst/>
              </a:prstGeom>
              <a:blipFill rotWithShape="0">
                <a:blip r:embed="rId23"/>
                <a:stretch>
                  <a:fillRect l="-619"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37B06-215B-A14E-A617-E2DC0AAA4F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IN"/>
              <a:t>21, 27 Jan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15958</TotalTime>
  <Words>3327</Words>
  <Application>Microsoft Macintosh PowerPoint</Application>
  <PresentationFormat>Widescreen</PresentationFormat>
  <Paragraphs>750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Narrow</vt:lpstr>
      <vt:lpstr>Calibri</vt:lpstr>
      <vt:lpstr>Cambria Math</vt:lpstr>
      <vt:lpstr>Quattrocento Sans</vt:lpstr>
      <vt:lpstr>Segoe UI</vt:lpstr>
      <vt:lpstr>Office Theme</vt:lpstr>
      <vt:lpstr>1_Office Theme</vt:lpstr>
      <vt:lpstr>Deep Learning CS60010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277</cp:revision>
  <dcterms:created xsi:type="dcterms:W3CDTF">2019-01-13T09:33:50Z</dcterms:created>
  <dcterms:modified xsi:type="dcterms:W3CDTF">2022-01-20T19:37:14Z</dcterms:modified>
</cp:coreProperties>
</file>